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742113"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jKebPmuiM3XKEfp4Dv5+sJh01EH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1380"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898949" y="4689515"/>
            <a:ext cx="4944216" cy="44426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1pPr>
            <a:lvl2pPr marL="914400" marR="0" lvl="1"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2pPr>
            <a:lvl3pPr marL="1371600" marR="0" lvl="2"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3pPr>
            <a:lvl4pPr marL="1828800" marR="0" lvl="3"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4pPr>
            <a:lvl5pPr marL="2286000" marR="0" lvl="4"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5pPr>
            <a:lvl6pPr marL="2743200" marR="0" lvl="5"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6pPr>
            <a:lvl7pPr marL="3200400" marR="0" lvl="6"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7pPr>
            <a:lvl8pPr marL="3657600" marR="0" lvl="7"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8pPr>
            <a:lvl9pPr marL="4114800" marR="0" lvl="8" indent="-228600" algn="l" rtl="0">
              <a:lnSpc>
                <a:spcPct val="100000"/>
              </a:lnSpc>
              <a:spcBef>
                <a:spcPts val="400"/>
              </a:spcBef>
              <a:spcAft>
                <a:spcPts val="0"/>
              </a:spcAft>
              <a:buClr>
                <a:srgbClr val="000000"/>
              </a:buClr>
              <a:buSzPts val="1400"/>
              <a:buFont typeface="Arial"/>
              <a:buNone/>
              <a:defRPr sz="1200" b="0" i="0" u="none" strike="noStrike" cap="none">
                <a:solidFill>
                  <a:srgbClr val="000000"/>
                </a:solidFill>
                <a:latin typeface="Times New Roman"/>
                <a:ea typeface="Times New Roman"/>
                <a:cs typeface="Times New Roman"/>
                <a:sym typeface="Times New Roman"/>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1:notes"/>
          <p:cNvSpPr txBox="1">
            <a:spLocks noGrp="1"/>
          </p:cNvSpPr>
          <p:nvPr>
            <p:ph type="body" idx="1"/>
          </p:nvPr>
        </p:nvSpPr>
        <p:spPr>
          <a:xfrm>
            <a:off x="898949" y="4689515"/>
            <a:ext cx="4944216" cy="444269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SzPts val="1400"/>
              <a:buNone/>
            </a:pPr>
            <a:endParaRPr/>
          </a:p>
        </p:txBody>
      </p:sp>
      <p:sp>
        <p:nvSpPr>
          <p:cNvPr id="17" name="Google Shape;17;p1: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2: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 name="Google Shape;23;p2:notes"/>
          <p:cNvSpPr txBox="1">
            <a:spLocks noGrp="1"/>
          </p:cNvSpPr>
          <p:nvPr>
            <p:ph type="body" idx="1"/>
          </p:nvPr>
        </p:nvSpPr>
        <p:spPr>
          <a:xfrm>
            <a:off x="898949" y="4689515"/>
            <a:ext cx="4944216" cy="444269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3: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 name="Google Shape;30;p3:notes"/>
          <p:cNvSpPr txBox="1">
            <a:spLocks noGrp="1"/>
          </p:cNvSpPr>
          <p:nvPr>
            <p:ph type="body" idx="1"/>
          </p:nvPr>
        </p:nvSpPr>
        <p:spPr>
          <a:xfrm>
            <a:off x="898949" y="4689515"/>
            <a:ext cx="4944216" cy="444269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d8ac325420_0_17: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 name="Google Shape;37;gd8ac325420_0_17:notes"/>
          <p:cNvSpPr txBox="1">
            <a:spLocks noGrp="1"/>
          </p:cNvSpPr>
          <p:nvPr>
            <p:ph type="body" idx="1"/>
          </p:nvPr>
        </p:nvSpPr>
        <p:spPr>
          <a:xfrm>
            <a:off x="898949" y="4689515"/>
            <a:ext cx="4944300" cy="4442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6:notes"/>
          <p:cNvSpPr txBox="1">
            <a:spLocks noGrp="1"/>
          </p:cNvSpPr>
          <p:nvPr>
            <p:ph type="body" idx="1"/>
          </p:nvPr>
        </p:nvSpPr>
        <p:spPr>
          <a:xfrm>
            <a:off x="898949" y="4689515"/>
            <a:ext cx="4944216" cy="4442698"/>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6" name="Google Shape;46;p6: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7:notes"/>
          <p:cNvSpPr txBox="1">
            <a:spLocks noGrp="1"/>
          </p:cNvSpPr>
          <p:nvPr>
            <p:ph type="body" idx="1"/>
          </p:nvPr>
        </p:nvSpPr>
        <p:spPr>
          <a:xfrm>
            <a:off x="898949" y="4689515"/>
            <a:ext cx="4944216" cy="4442698"/>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84" name="Google Shape;84;p7: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0:notes"/>
          <p:cNvSpPr txBox="1">
            <a:spLocks noGrp="1"/>
          </p:cNvSpPr>
          <p:nvPr>
            <p:ph type="body" idx="1"/>
          </p:nvPr>
        </p:nvSpPr>
        <p:spPr>
          <a:xfrm>
            <a:off x="898949" y="4689515"/>
            <a:ext cx="4944216" cy="444269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SzPts val="1400"/>
              <a:buNone/>
            </a:pPr>
            <a:endParaRPr/>
          </a:p>
        </p:txBody>
      </p:sp>
      <p:sp>
        <p:nvSpPr>
          <p:cNvPr id="96" name="Google Shape;96;p10:notes"/>
          <p:cNvSpPr>
            <a:spLocks noGrp="1" noRot="1" noChangeAspect="1"/>
          </p:cNvSpPr>
          <p:nvPr>
            <p:ph type="sldImg" idx="2"/>
          </p:nvPr>
        </p:nvSpPr>
        <p:spPr>
          <a:xfrm>
            <a:off x="903288" y="739775"/>
            <a:ext cx="4935537"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type="title">
  <p:cSld name="TITLE">
    <p:spTree>
      <p:nvGrpSpPr>
        <p:cNvPr id="1" name="Shape 13"/>
        <p:cNvGrpSpPr/>
        <p:nvPr/>
      </p:nvGrpSpPr>
      <p:grpSpPr>
        <a:xfrm>
          <a:off x="0" y="0"/>
          <a:ext cx="0" cy="0"/>
          <a:chOff x="0" y="0"/>
          <a:chExt cx="0" cy="0"/>
        </a:xfrm>
      </p:grpSpPr>
      <p:sp>
        <p:nvSpPr>
          <p:cNvPr id="14" name="Google Shape;14;p12"/>
          <p:cNvSpPr txBox="1">
            <a:spLocks noGrp="1"/>
          </p:cNvSpPr>
          <p:nvPr>
            <p:ph type="sldNum" idx="12"/>
          </p:nvPr>
        </p:nvSpPr>
        <p:spPr>
          <a:xfrm>
            <a:off x="4419600" y="6172200"/>
            <a:ext cx="2133600" cy="368301"/>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p:nvPr/>
        </p:nvSpPr>
        <p:spPr>
          <a:xfrm>
            <a:off x="-1" y="6326187"/>
            <a:ext cx="9144002" cy="546101"/>
          </a:xfrm>
          <a:prstGeom prst="rect">
            <a:avLst/>
          </a:prstGeom>
          <a:solidFill>
            <a:srgbClr val="A33A3C"/>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Times New Roman"/>
              <a:ea typeface="Times New Roman"/>
              <a:cs typeface="Times New Roman"/>
              <a:sym typeface="Times New Roman"/>
            </a:endParaRPr>
          </a:p>
        </p:txBody>
      </p:sp>
      <p:sp>
        <p:nvSpPr>
          <p:cNvPr id="7" name="Google Shape;7;p11"/>
          <p:cNvSpPr txBox="1"/>
          <p:nvPr/>
        </p:nvSpPr>
        <p:spPr>
          <a:xfrm>
            <a:off x="3163887" y="6440487"/>
            <a:ext cx="2816226" cy="282960"/>
          </a:xfrm>
          <a:prstGeom prst="rect">
            <a:avLst/>
          </a:prstGeom>
          <a:noFill/>
          <a:ln>
            <a:noFill/>
          </a:ln>
        </p:spPr>
        <p:txBody>
          <a:bodyPr spcFirstLastPara="1" wrap="square" lIns="46775" tIns="46775" rIns="46775" bIns="46775" anchor="t" anchorCtr="0">
            <a:spAutoFit/>
          </a:bodyPr>
          <a:lstStyle/>
          <a:p>
            <a:pPr marL="0" marR="0" lvl="0" indent="0" algn="ctr" rtl="0">
              <a:lnSpc>
                <a:spcPct val="100000"/>
              </a:lnSpc>
              <a:spcBef>
                <a:spcPts val="0"/>
              </a:spcBef>
              <a:spcAft>
                <a:spcPts val="0"/>
              </a:spcAft>
              <a:buClr>
                <a:srgbClr val="FFFFFF"/>
              </a:buClr>
              <a:buSzPts val="1400"/>
              <a:buFont typeface="Calibri"/>
              <a:buNone/>
            </a:pPr>
            <a:r>
              <a:rPr lang="fr-FR" sz="1400" b="1" i="0" u="none" strike="noStrike" cap="none">
                <a:solidFill>
                  <a:srgbClr val="FFFFFF"/>
                </a:solidFill>
                <a:latin typeface="Calibri"/>
                <a:ea typeface="Calibri"/>
                <a:cs typeface="Calibri"/>
                <a:sym typeface="Calibri"/>
              </a:rPr>
              <a:t>www.esagovproject.eu</a:t>
            </a:r>
            <a:endParaRPr sz="1400" b="0" i="0" u="none" strike="noStrike" cap="none">
              <a:solidFill>
                <a:srgbClr val="000000"/>
              </a:solidFill>
              <a:latin typeface="Arial"/>
              <a:ea typeface="Arial"/>
              <a:cs typeface="Arial"/>
              <a:sym typeface="Arial"/>
            </a:endParaRPr>
          </a:p>
        </p:txBody>
      </p:sp>
      <p:pic>
        <p:nvPicPr>
          <p:cNvPr id="8" name="Google Shape;8;p11" descr="image.jpeg"/>
          <p:cNvPicPr preferRelativeResize="0"/>
          <p:nvPr/>
        </p:nvPicPr>
        <p:blipFill rotWithShape="1">
          <a:blip r:embed="rId3">
            <a:alphaModFix/>
          </a:blip>
          <a:srcRect/>
          <a:stretch/>
        </p:blipFill>
        <p:spPr>
          <a:xfrm>
            <a:off x="6359525" y="104775"/>
            <a:ext cx="2784475" cy="793750"/>
          </a:xfrm>
          <a:prstGeom prst="rect">
            <a:avLst/>
          </a:prstGeom>
          <a:noFill/>
          <a:ln>
            <a:noFill/>
          </a:ln>
        </p:spPr>
      </p:pic>
      <p:pic>
        <p:nvPicPr>
          <p:cNvPr id="9" name="Google Shape;9;p11" descr="Logo-color.png"/>
          <p:cNvPicPr preferRelativeResize="0"/>
          <p:nvPr/>
        </p:nvPicPr>
        <p:blipFill rotWithShape="1">
          <a:blip r:embed="rId4">
            <a:alphaModFix/>
          </a:blip>
          <a:srcRect t="2079"/>
          <a:stretch/>
        </p:blipFill>
        <p:spPr>
          <a:xfrm>
            <a:off x="146241" y="172243"/>
            <a:ext cx="1407956" cy="673250"/>
          </a:xfrm>
          <a:prstGeom prst="rect">
            <a:avLst/>
          </a:prstGeom>
          <a:noFill/>
          <a:ln>
            <a:noFill/>
          </a:ln>
        </p:spPr>
      </p:pic>
      <p:sp>
        <p:nvSpPr>
          <p:cNvPr id="10" name="Google Shape;10;p11"/>
          <p:cNvSpPr txBox="1">
            <a:spLocks noGrp="1"/>
          </p:cNvSpPr>
          <p:nvPr>
            <p:ph type="title"/>
          </p:nvPr>
        </p:nvSpPr>
        <p:spPr>
          <a:xfrm>
            <a:off x="457200" y="92074"/>
            <a:ext cx="8229600" cy="1508126"/>
          </a:xfrm>
          <a:prstGeom prst="rect">
            <a:avLst/>
          </a:prstGeom>
          <a:noFill/>
          <a:ln>
            <a:noFill/>
          </a:ln>
        </p:spPr>
        <p:txBody>
          <a:bodyPr spcFirstLastPara="1" wrap="square" lIns="46775" tIns="46775" rIns="46775" bIns="46775" anchor="ctr" anchorCtr="0">
            <a:noAutofit/>
          </a:bodyPr>
          <a:lstStyle>
            <a:lvl1pPr marR="0" lvl="0"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3400"/>
              <a:buFont typeface="Calibri"/>
              <a:buNone/>
              <a:defRPr sz="3400" b="0" i="0" u="none" strike="noStrike" cap="none">
                <a:solidFill>
                  <a:srgbClr val="000000"/>
                </a:solidFill>
                <a:latin typeface="Calibri"/>
                <a:ea typeface="Calibri"/>
                <a:cs typeface="Calibri"/>
                <a:sym typeface="Calibri"/>
              </a:defRPr>
            </a:lvl9pPr>
          </a:lstStyle>
          <a:p>
            <a:endParaRPr/>
          </a:p>
        </p:txBody>
      </p:sp>
      <p:sp>
        <p:nvSpPr>
          <p:cNvPr id="11" name="Google Shape;11;p11"/>
          <p:cNvSpPr txBox="1">
            <a:spLocks noGrp="1"/>
          </p:cNvSpPr>
          <p:nvPr>
            <p:ph type="body" idx="1"/>
          </p:nvPr>
        </p:nvSpPr>
        <p:spPr>
          <a:xfrm>
            <a:off x="457200" y="1600200"/>
            <a:ext cx="8229600" cy="5257800"/>
          </a:xfrm>
          <a:prstGeom prst="rect">
            <a:avLst/>
          </a:prstGeom>
          <a:noFill/>
          <a:ln>
            <a:noFill/>
          </a:ln>
        </p:spPr>
        <p:txBody>
          <a:bodyPr spcFirstLastPara="1" wrap="square" lIns="46775" tIns="46775" rIns="46775" bIns="46775" anchor="t" anchorCtr="0">
            <a:noAutofit/>
          </a:bodyPr>
          <a:lstStyle>
            <a:lvl1pPr marL="457200" marR="0" lvl="0"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2pPr>
            <a:lvl3pPr marL="1371600" marR="0" lvl="2"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3pPr>
            <a:lvl4pPr marL="1828800" marR="0" lvl="3"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4pPr>
            <a:lvl5pPr marL="2286000" marR="0" lvl="4"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5pPr>
            <a:lvl6pPr marL="2743200" marR="0" lvl="5"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6pPr>
            <a:lvl7pPr marL="3200400" marR="0" lvl="6"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7pPr>
            <a:lvl8pPr marL="3657600" marR="0" lvl="7"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8pPr>
            <a:lvl9pPr marL="4114800" marR="0" lvl="8" indent="-228600" algn="l" rtl="0">
              <a:lnSpc>
                <a:spcPct val="90000"/>
              </a:lnSpc>
              <a:spcBef>
                <a:spcPts val="1000"/>
              </a:spcBef>
              <a:spcAft>
                <a:spcPts val="0"/>
              </a:spcAft>
              <a:buClr>
                <a:srgbClr val="000000"/>
              </a:buClr>
              <a:buSzPts val="2800"/>
              <a:buFont typeface="Calibri"/>
              <a:buNone/>
              <a:defRPr sz="2800" b="0" i="0" u="none" strike="noStrike" cap="none">
                <a:solidFill>
                  <a:srgbClr val="000000"/>
                </a:solidFill>
                <a:latin typeface="Calibri"/>
                <a:ea typeface="Calibri"/>
                <a:cs typeface="Calibri"/>
                <a:sym typeface="Calibri"/>
              </a:defRPr>
            </a:lvl9pPr>
          </a:lstStyle>
          <a:p>
            <a:endParaRPr/>
          </a:p>
        </p:txBody>
      </p:sp>
      <p:sp>
        <p:nvSpPr>
          <p:cNvPr id="12" name="Google Shape;12;p11"/>
          <p:cNvSpPr txBox="1">
            <a:spLocks noGrp="1"/>
          </p:cNvSpPr>
          <p:nvPr>
            <p:ph type="sldNum" idx="12"/>
          </p:nvPr>
        </p:nvSpPr>
        <p:spPr>
          <a:xfrm>
            <a:off x="4419600" y="6172200"/>
            <a:ext cx="2133600" cy="368301"/>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pic>
        <p:nvPicPr>
          <p:cNvPr id="19" name="Google Shape;19;p1" descr="Tavola disegno 2@2x-100.jpg"/>
          <p:cNvPicPr preferRelativeResize="0"/>
          <p:nvPr/>
        </p:nvPicPr>
        <p:blipFill rotWithShape="1">
          <a:blip r:embed="rId3">
            <a:alphaModFix/>
          </a:blip>
          <a:srcRect t="9" b="8"/>
          <a:stretch/>
        </p:blipFill>
        <p:spPr>
          <a:xfrm>
            <a:off x="0" y="-329978"/>
            <a:ext cx="9143999" cy="6875461"/>
          </a:xfrm>
          <a:prstGeom prst="rect">
            <a:avLst/>
          </a:prstGeom>
          <a:noFill/>
          <a:ln>
            <a:noFill/>
          </a:ln>
        </p:spPr>
      </p:pic>
      <p:sp>
        <p:nvSpPr>
          <p:cNvPr id="20" name="Google Shape;20;p1"/>
          <p:cNvSpPr txBox="1"/>
          <p:nvPr/>
        </p:nvSpPr>
        <p:spPr>
          <a:xfrm>
            <a:off x="1583699" y="3402622"/>
            <a:ext cx="5976600" cy="650765"/>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rgbClr val="000000"/>
              </a:buClr>
              <a:buSzPts val="2000"/>
              <a:buFont typeface="Avenir"/>
              <a:buNone/>
            </a:pPr>
            <a:r>
              <a:rPr lang="fr-FR" sz="2400" b="1" dirty="0"/>
              <a:t>Formation en ligne et Ateliers - </a:t>
            </a:r>
            <a:r>
              <a:rPr lang="fr-FR" sz="2400" b="1" i="0" u="none" strike="noStrike" cap="none" dirty="0">
                <a:solidFill>
                  <a:srgbClr val="000000"/>
                </a:solidFill>
                <a:sym typeface="Arial"/>
              </a:rPr>
              <a:t>WP3</a:t>
            </a:r>
            <a:endParaRPr sz="1600" b="1" i="0" u="none" strike="noStrike" cap="none" dirty="0">
              <a:solidFill>
                <a:srgbClr val="000000"/>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Google Shape;25;p2"/>
          <p:cNvSpPr/>
          <p:nvPr/>
        </p:nvSpPr>
        <p:spPr>
          <a:xfrm>
            <a:off x="2267744" y="501317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1800"/>
              <a:buFont typeface="Times New Roman"/>
              <a:buNone/>
            </a:pPr>
            <a:r>
              <a:rPr lang="fr-FR" sz="1800" b="0" i="0" u="none" strike="noStrike" cap="none">
                <a:solidFill>
                  <a:srgbClr val="FF0000"/>
                </a:solidFill>
                <a:latin typeface="Times New Roman"/>
                <a:ea typeface="Times New Roman"/>
                <a:cs typeface="Times New Roman"/>
                <a:sym typeface="Times New Roman"/>
              </a:rPr>
              <a:t>	</a:t>
            </a:r>
            <a:endParaRPr sz="1200" b="0" i="0" u="none" strike="noStrike" cap="none">
              <a:solidFill>
                <a:srgbClr val="FF0000"/>
              </a:solidFill>
              <a:latin typeface="Times New Roman"/>
              <a:ea typeface="Times New Roman"/>
              <a:cs typeface="Times New Roman"/>
              <a:sym typeface="Times New Roman"/>
            </a:endParaRPr>
          </a:p>
        </p:txBody>
      </p:sp>
      <p:sp>
        <p:nvSpPr>
          <p:cNvPr id="26" name="Google Shape;26;p2"/>
          <p:cNvSpPr/>
          <p:nvPr/>
        </p:nvSpPr>
        <p:spPr>
          <a:xfrm>
            <a:off x="472250" y="1753125"/>
            <a:ext cx="8163000" cy="4233000"/>
          </a:xfrm>
          <a:prstGeom prst="rect">
            <a:avLst/>
          </a:prstGeom>
          <a:solidFill>
            <a:srgbClr val="F9DDCA">
              <a:alpha val="49411"/>
            </a:srgbClr>
          </a:solidFill>
          <a:ln>
            <a:noFill/>
          </a:ln>
        </p:spPr>
        <p:txBody>
          <a:bodyPr spcFirstLastPara="1" wrap="square" lIns="91425" tIns="45700" rIns="91425" bIns="45700" anchor="t" anchorCtr="0">
            <a:spAutoFit/>
          </a:bodyPr>
          <a:lstStyle/>
          <a:p>
            <a:pPr marL="0" marR="0" lvl="2" indent="0" algn="l" rtl="0">
              <a:lnSpc>
                <a:spcPct val="100000"/>
              </a:lnSpc>
              <a:spcBef>
                <a:spcPts val="0"/>
              </a:spcBef>
              <a:spcAft>
                <a:spcPts val="0"/>
              </a:spcAft>
              <a:buClr>
                <a:srgbClr val="000000"/>
              </a:buClr>
              <a:buSzPts val="1800"/>
              <a:buFont typeface="Avenir"/>
              <a:buNone/>
            </a:pPr>
            <a:endParaRPr sz="1800" b="1"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chemeClr val="dk1"/>
              </a:buClr>
              <a:buSzPts val="1800"/>
              <a:buFont typeface="Times New Roman"/>
              <a:buNone/>
            </a:pPr>
            <a:endParaRPr sz="17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venir"/>
              <a:buNone/>
            </a:pPr>
            <a:r>
              <a:rPr lang="fr-FR" sz="1900" b="1" i="0" u="none" strike="noStrike" cap="none">
                <a:solidFill>
                  <a:schemeClr val="dk1"/>
                </a:solidFill>
                <a:latin typeface="Arial"/>
                <a:ea typeface="Arial"/>
                <a:cs typeface="Arial"/>
                <a:sym typeface="Arial"/>
              </a:rPr>
              <a:t>Objectifs du WP3 </a:t>
            </a:r>
            <a:endParaRPr sz="19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venir"/>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venir"/>
              <a:buNone/>
            </a:pPr>
            <a:r>
              <a:rPr lang="fr-FR" sz="1700" b="0" i="0" u="none" strike="noStrike" cap="none">
                <a:solidFill>
                  <a:schemeClr val="dk1"/>
                </a:solidFill>
                <a:latin typeface="Arial"/>
                <a:ea typeface="Arial"/>
                <a:cs typeface="Arial"/>
                <a:sym typeface="Arial"/>
              </a:rPr>
              <a:t>Renforcement des capacités du personnel des Établissements d’Enseignement Supérieur (EES) en matière d’</a:t>
            </a:r>
            <a:r>
              <a:rPr lang="fr-FR" sz="1700" b="1" i="0" u="none" strike="noStrike" cap="none">
                <a:solidFill>
                  <a:schemeClr val="dk1"/>
                </a:solidFill>
                <a:latin typeface="Arial"/>
                <a:ea typeface="Arial"/>
                <a:cs typeface="Arial"/>
                <a:sym typeface="Arial"/>
              </a:rPr>
              <a:t>assurance qualité, </a:t>
            </a:r>
            <a:r>
              <a:rPr lang="fr-FR" sz="1700" b="0" i="0" u="none" strike="noStrike" cap="none">
                <a:solidFill>
                  <a:schemeClr val="dk1"/>
                </a:solidFill>
                <a:latin typeface="Arial"/>
                <a:ea typeface="Arial"/>
                <a:cs typeface="Arial"/>
                <a:sym typeface="Arial"/>
              </a:rPr>
              <a:t>dans la perspective de la </a:t>
            </a:r>
            <a:r>
              <a:rPr lang="fr-FR" sz="1700" b="1" i="0" u="none" strike="noStrike" cap="none">
                <a:solidFill>
                  <a:schemeClr val="dk1"/>
                </a:solidFill>
                <a:latin typeface="Arial"/>
                <a:ea typeface="Arial"/>
                <a:cs typeface="Arial"/>
                <a:sym typeface="Arial"/>
              </a:rPr>
              <a:t>définition du projet d'établissement </a:t>
            </a:r>
            <a:r>
              <a:rPr lang="fr-FR" sz="1700" b="0" i="0" u="none" strike="noStrike" cap="none">
                <a:solidFill>
                  <a:schemeClr val="dk1"/>
                </a:solidFill>
                <a:latin typeface="Arial"/>
                <a:ea typeface="Arial"/>
                <a:cs typeface="Arial"/>
                <a:sym typeface="Arial"/>
              </a:rPr>
              <a:t>(PE). </a:t>
            </a:r>
            <a:endParaRPr sz="1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Times New Roman"/>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Times New Roman"/>
              <a:buNone/>
            </a:pP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venir"/>
              <a:buNone/>
            </a:pPr>
            <a:r>
              <a:rPr lang="fr-FR" sz="1900" b="1" i="0" u="none" strike="noStrike" cap="none">
                <a:solidFill>
                  <a:schemeClr val="dk1"/>
                </a:solidFill>
                <a:latin typeface="Arial"/>
                <a:ea typeface="Arial"/>
                <a:cs typeface="Arial"/>
                <a:sym typeface="Arial"/>
              </a:rPr>
              <a:t>Format</a:t>
            </a: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1" i="0" u="none" strike="noStrike" cap="none">
                <a:solidFill>
                  <a:schemeClr val="dk1"/>
                </a:solidFill>
                <a:latin typeface="Arial"/>
                <a:ea typeface="Arial"/>
                <a:cs typeface="Arial"/>
                <a:sym typeface="Arial"/>
              </a:rPr>
              <a:t>￭ </a:t>
            </a:r>
            <a:r>
              <a:rPr lang="fr-FR" sz="1700" b="1" i="0" u="none" strike="noStrike" cap="none">
                <a:solidFill>
                  <a:schemeClr val="dk1"/>
                </a:solidFill>
                <a:latin typeface="Arial"/>
                <a:ea typeface="Arial"/>
                <a:cs typeface="Arial"/>
                <a:sym typeface="Arial"/>
              </a:rPr>
              <a:t>Formation (wp3.1)</a:t>
            </a:r>
            <a:r>
              <a:rPr lang="fr-FR" sz="1700" b="0" i="0" u="none" strike="noStrike" cap="none">
                <a:solidFill>
                  <a:schemeClr val="dk1"/>
                </a:solidFill>
                <a:latin typeface="Arial"/>
                <a:ea typeface="Arial"/>
                <a:cs typeface="Arial"/>
                <a:sym typeface="Arial"/>
              </a:rPr>
              <a:t>: webinar de la formation préparatoire, cours en ligne, discussions au niveau de chaque université et séance Questions / Réponses</a:t>
            </a:r>
            <a:endParaRPr sz="1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a:p>
            <a:pPr marL="0" marR="0" lvl="3" indent="0" algn="l" rtl="0">
              <a:lnSpc>
                <a:spcPct val="100000"/>
              </a:lnSpc>
              <a:spcBef>
                <a:spcPts val="0"/>
              </a:spcBef>
              <a:spcAft>
                <a:spcPts val="0"/>
              </a:spcAft>
              <a:buClr>
                <a:schemeClr val="dk1"/>
              </a:buClr>
              <a:buSzPts val="1800"/>
              <a:buFont typeface="Avenir"/>
              <a:buNone/>
            </a:pPr>
            <a:r>
              <a:rPr lang="fr-FR" sz="1400" b="1" i="0" u="none" strike="noStrike" cap="none">
                <a:solidFill>
                  <a:schemeClr val="dk1"/>
                </a:solidFill>
                <a:latin typeface="Arial"/>
                <a:ea typeface="Arial"/>
                <a:cs typeface="Arial"/>
                <a:sym typeface="Arial"/>
              </a:rPr>
              <a:t>￭ </a:t>
            </a:r>
            <a:r>
              <a:rPr lang="fr-FR" sz="1700" b="1" i="0" u="none" strike="noStrike" cap="none">
                <a:solidFill>
                  <a:schemeClr val="dk1"/>
                </a:solidFill>
                <a:latin typeface="Arial"/>
                <a:ea typeface="Arial"/>
                <a:cs typeface="Arial"/>
                <a:sym typeface="Arial"/>
              </a:rPr>
              <a:t>Ateliers (wp3.2)</a:t>
            </a:r>
            <a:r>
              <a:rPr lang="fr-FR" sz="1700" b="0" i="0" u="none" strike="noStrike" cap="none">
                <a:solidFill>
                  <a:schemeClr val="dk1"/>
                </a:solidFill>
                <a:latin typeface="Arial"/>
                <a:ea typeface="Arial"/>
                <a:cs typeface="Arial"/>
                <a:sym typeface="Arial"/>
              </a:rPr>
              <a:t>: trois atelier régionaux et un atelier de restitution</a:t>
            </a:r>
            <a:endParaRPr sz="1700" b="0" i="0" u="none" strike="noStrike" cap="none">
              <a:solidFill>
                <a:schemeClr val="dk1"/>
              </a:solidFill>
              <a:latin typeface="Arial"/>
              <a:ea typeface="Arial"/>
              <a:cs typeface="Arial"/>
              <a:sym typeface="Arial"/>
            </a:endParaRPr>
          </a:p>
          <a:p>
            <a:pPr marL="0" marR="0" lvl="3" indent="0" algn="l" rtl="0">
              <a:lnSpc>
                <a:spcPct val="100000"/>
              </a:lnSpc>
              <a:spcBef>
                <a:spcPts val="0"/>
              </a:spcBef>
              <a:spcAft>
                <a:spcPts val="0"/>
              </a:spcAft>
              <a:buClr>
                <a:schemeClr val="dk1"/>
              </a:buClr>
              <a:buSzPts val="1800"/>
              <a:buFont typeface="Avenir"/>
              <a:buNone/>
            </a:pPr>
            <a:endParaRPr sz="1700" b="0" i="0" u="none" strike="noStrike" cap="none">
              <a:solidFill>
                <a:schemeClr val="dk1"/>
              </a:solidFill>
              <a:latin typeface="Arial"/>
              <a:ea typeface="Arial"/>
              <a:cs typeface="Arial"/>
              <a:sym typeface="Arial"/>
            </a:endParaRPr>
          </a:p>
          <a:p>
            <a:pPr marL="0" marR="0" lvl="2" indent="0" algn="l" rtl="0">
              <a:lnSpc>
                <a:spcPct val="100000"/>
              </a:lnSpc>
              <a:spcBef>
                <a:spcPts val="0"/>
              </a:spcBef>
              <a:spcAft>
                <a:spcPts val="0"/>
              </a:spcAft>
              <a:buClr>
                <a:srgbClr val="000000"/>
              </a:buClr>
              <a:buSzPts val="1800"/>
              <a:buFont typeface="Avenir"/>
              <a:buNone/>
            </a:pPr>
            <a:r>
              <a:rPr lang="fr-FR" sz="1700" b="1"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2" indent="0" algn="l" rtl="0">
              <a:lnSpc>
                <a:spcPct val="100000"/>
              </a:lnSpc>
              <a:spcBef>
                <a:spcPts val="0"/>
              </a:spcBef>
              <a:spcAft>
                <a:spcPts val="0"/>
              </a:spcAft>
              <a:buClr>
                <a:srgbClr val="9D363E"/>
              </a:buClr>
              <a:buSzPts val="2400"/>
              <a:buFont typeface="Avenir"/>
              <a:buNone/>
            </a:pPr>
            <a:r>
              <a:rPr lang="fr-FR" sz="2400" b="1" i="0" u="none" strike="noStrike" cap="none">
                <a:solidFill>
                  <a:srgbClr val="9D363E"/>
                </a:solidFill>
                <a:latin typeface="Avenir"/>
                <a:ea typeface="Avenir"/>
                <a:cs typeface="Avenir"/>
                <a:sym typeface="Avenir"/>
              </a:rPr>
              <a:t>	</a:t>
            </a: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2400"/>
              <a:buFont typeface="Times New Roman"/>
              <a:buNone/>
            </a:pP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2400"/>
              <a:buFont typeface="Times New Roman"/>
              <a:buNone/>
            </a:pP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2400"/>
              <a:buFont typeface="Times New Roman"/>
              <a:buNone/>
            </a:pP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2400"/>
              <a:buFont typeface="Times New Roman"/>
              <a:buNone/>
            </a:pP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2400"/>
              <a:buFont typeface="Times New Roman"/>
              <a:buNone/>
            </a:pP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2400"/>
              <a:buFont typeface="Times New Roman"/>
              <a:buNone/>
            </a:pPr>
            <a:endParaRPr sz="2400" b="1" i="0" u="none" strike="noStrike" cap="none">
              <a:solidFill>
                <a:srgbClr val="9D363E"/>
              </a:solidFill>
              <a:latin typeface="Avenir"/>
              <a:ea typeface="Avenir"/>
              <a:cs typeface="Avenir"/>
              <a:sym typeface="Avenir"/>
            </a:endParaRPr>
          </a:p>
          <a:p>
            <a:pPr marL="0" marR="0" lvl="2" indent="0" algn="l" rtl="0">
              <a:lnSpc>
                <a:spcPct val="100000"/>
              </a:lnSpc>
              <a:spcBef>
                <a:spcPts val="0"/>
              </a:spcBef>
              <a:spcAft>
                <a:spcPts val="0"/>
              </a:spcAft>
              <a:buClr>
                <a:srgbClr val="000000"/>
              </a:buClr>
              <a:buSzPts val="1800"/>
              <a:buFont typeface="Times New Roman"/>
              <a:buNone/>
            </a:pPr>
            <a:endParaRPr sz="1800" b="1" i="0" u="none" strike="noStrike" cap="none">
              <a:solidFill>
                <a:srgbClr val="000000"/>
              </a:solidFill>
              <a:latin typeface="Avenir"/>
              <a:ea typeface="Avenir"/>
              <a:cs typeface="Avenir"/>
              <a:sym typeface="Avenir"/>
            </a:endParaRPr>
          </a:p>
        </p:txBody>
      </p:sp>
      <p:sp>
        <p:nvSpPr>
          <p:cNvPr id="27" name="Google Shape;27;p2"/>
          <p:cNvSpPr txBox="1"/>
          <p:nvPr/>
        </p:nvSpPr>
        <p:spPr>
          <a:xfrm>
            <a:off x="1111616" y="1245294"/>
            <a:ext cx="2123700" cy="1015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9D363E"/>
              </a:buClr>
              <a:buSzPts val="6000"/>
              <a:buFont typeface="Avenir"/>
              <a:buNone/>
            </a:pPr>
            <a:r>
              <a:rPr lang="fr-FR" sz="6000" b="0" i="0" u="none" strike="noStrike" cap="none">
                <a:solidFill>
                  <a:srgbClr val="9D363E"/>
                </a:solidFill>
                <a:latin typeface="Arial"/>
                <a:ea typeface="Arial"/>
                <a:cs typeface="Arial"/>
                <a:sym typeface="Arial"/>
              </a:rPr>
              <a:t>WP3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3"/>
          <p:cNvSpPr/>
          <p:nvPr/>
        </p:nvSpPr>
        <p:spPr>
          <a:xfrm>
            <a:off x="2267744" y="501317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1800"/>
              <a:buFont typeface="Times New Roman"/>
              <a:buNone/>
            </a:pPr>
            <a:r>
              <a:rPr lang="fr-FR" sz="1800" b="0" i="0" u="none" strike="noStrike" cap="none">
                <a:solidFill>
                  <a:srgbClr val="FF0000"/>
                </a:solidFill>
                <a:latin typeface="Times New Roman"/>
                <a:ea typeface="Times New Roman"/>
                <a:cs typeface="Times New Roman"/>
                <a:sym typeface="Times New Roman"/>
              </a:rPr>
              <a:t>	</a:t>
            </a:r>
            <a:endParaRPr sz="1200" b="0" i="0" u="none" strike="noStrike" cap="none">
              <a:solidFill>
                <a:srgbClr val="FF0000"/>
              </a:solidFill>
              <a:latin typeface="Times New Roman"/>
              <a:ea typeface="Times New Roman"/>
              <a:cs typeface="Times New Roman"/>
              <a:sym typeface="Times New Roman"/>
            </a:endParaRPr>
          </a:p>
        </p:txBody>
      </p:sp>
      <p:sp>
        <p:nvSpPr>
          <p:cNvPr id="33" name="Google Shape;33;p3"/>
          <p:cNvSpPr txBox="1"/>
          <p:nvPr/>
        </p:nvSpPr>
        <p:spPr>
          <a:xfrm>
            <a:off x="683575" y="1052725"/>
            <a:ext cx="7788600" cy="497700"/>
          </a:xfrm>
          <a:prstGeom prst="rect">
            <a:avLst/>
          </a:prstGeom>
          <a:solidFill>
            <a:schemeClr val="lt1"/>
          </a:solid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rgbClr val="9D363E"/>
              </a:buClr>
              <a:buSzPts val="3200"/>
              <a:buFont typeface="Avenir"/>
              <a:buNone/>
            </a:pPr>
            <a:r>
              <a:rPr lang="fr-FR" sz="3000" b="1" i="0" u="none" strike="noStrike" cap="none" dirty="0">
                <a:solidFill>
                  <a:srgbClr val="9D363E"/>
                </a:solidFill>
                <a:latin typeface="Arial"/>
                <a:ea typeface="Arial"/>
                <a:cs typeface="Arial"/>
                <a:sym typeface="Arial"/>
              </a:rPr>
              <a:t>WP3 - Formation</a:t>
            </a:r>
            <a:endParaRPr sz="12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Times New Roman"/>
              <a:buNone/>
            </a:pPr>
            <a:endParaRPr sz="1200" b="1" i="0" u="none" strike="noStrike" cap="none" dirty="0">
              <a:solidFill>
                <a:srgbClr val="000000"/>
              </a:solidFill>
              <a:latin typeface="Avenir"/>
              <a:ea typeface="Avenir"/>
              <a:cs typeface="Avenir"/>
              <a:sym typeface="Avenir"/>
            </a:endParaRPr>
          </a:p>
        </p:txBody>
      </p:sp>
      <p:sp>
        <p:nvSpPr>
          <p:cNvPr id="34" name="Google Shape;34;p3"/>
          <p:cNvSpPr/>
          <p:nvPr/>
        </p:nvSpPr>
        <p:spPr>
          <a:xfrm>
            <a:off x="683575" y="1703750"/>
            <a:ext cx="7788600" cy="4277700"/>
          </a:xfrm>
          <a:prstGeom prst="rect">
            <a:avLst/>
          </a:prstGeom>
          <a:noFill/>
          <a:ln>
            <a:noFill/>
          </a:ln>
        </p:spPr>
        <p:txBody>
          <a:bodyPr spcFirstLastPara="1" wrap="square" lIns="91425" tIns="45700" rIns="91425" bIns="45700" anchor="t" anchorCtr="0">
            <a:spAutoFit/>
          </a:bodyPr>
          <a:lstStyle/>
          <a:p>
            <a:pPr marL="0" marR="0" lvl="3" indent="0" algn="l" rtl="0">
              <a:lnSpc>
                <a:spcPct val="100000"/>
              </a:lnSpc>
              <a:spcBef>
                <a:spcPts val="0"/>
              </a:spcBef>
              <a:spcAft>
                <a:spcPts val="0"/>
              </a:spcAft>
              <a:buClr>
                <a:srgbClr val="000000"/>
              </a:buClr>
              <a:buSzPts val="1800"/>
              <a:buFont typeface="Avenir"/>
              <a:buNone/>
            </a:pPr>
            <a:r>
              <a:rPr lang="fr-FR" sz="1400" b="1" i="0" u="none" strike="noStrike" cap="none">
                <a:solidFill>
                  <a:schemeClr val="dk1"/>
                </a:solidFill>
                <a:latin typeface="Arial"/>
                <a:ea typeface="Arial"/>
                <a:cs typeface="Arial"/>
                <a:sym typeface="Arial"/>
              </a:rPr>
              <a:t>￭ </a:t>
            </a:r>
            <a:r>
              <a:rPr lang="fr-FR" sz="1400" b="1" i="0" u="none" strike="noStrike" cap="none">
                <a:solidFill>
                  <a:srgbClr val="000000"/>
                </a:solidFill>
                <a:latin typeface="Arial"/>
                <a:ea typeface="Arial"/>
                <a:cs typeface="Arial"/>
                <a:sym typeface="Arial"/>
              </a:rPr>
              <a:t>Cours en ligne sur plateforme Moodle “Démarche qualité et le projet d'établissement: éléments fondamentaux et approches comparées” </a:t>
            </a:r>
            <a:r>
              <a:rPr lang="fr-FR" sz="1400" b="0" i="0" u="none" strike="noStrike" cap="none">
                <a:solidFill>
                  <a:srgbClr val="000000"/>
                </a:solidFill>
                <a:latin typeface="Arial"/>
                <a:ea typeface="Arial"/>
                <a:cs typeface="Arial"/>
                <a:sym typeface="Arial"/>
              </a:rPr>
              <a:t>: </a:t>
            </a:r>
            <a:r>
              <a:rPr lang="fr-FR" sz="1400" b="1" i="0" u="sng" strike="noStrike" cap="none">
                <a:solidFill>
                  <a:srgbClr val="9D363E"/>
                </a:solidFill>
                <a:latin typeface="Arial"/>
                <a:ea typeface="Arial"/>
                <a:cs typeface="Arial"/>
                <a:sym typeface="Arial"/>
              </a:rPr>
              <a:t>8 avril - 23 mai 2021</a:t>
            </a:r>
            <a:endParaRPr sz="1400" b="1" i="0" u="sng" strike="noStrike" cap="none">
              <a:solidFill>
                <a:srgbClr val="9D363E"/>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0" i="0" u="none" strike="noStrike" cap="none">
                <a:solidFill>
                  <a:srgbClr val="000000"/>
                </a:solidFill>
                <a:latin typeface="Arial"/>
                <a:ea typeface="Arial"/>
                <a:cs typeface="Arial"/>
                <a:sym typeface="Arial"/>
              </a:rPr>
              <a:t>23 mai 2021: date de fin du cours, nous vous prions de bien vouloir compléter les activités du cours sur Moodle avant cette date.</a:t>
            </a: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1" i="0" u="none" strike="noStrike" cap="none">
                <a:solidFill>
                  <a:srgbClr val="000000"/>
                </a:solidFill>
                <a:latin typeface="Arial"/>
                <a:ea typeface="Arial"/>
                <a:cs typeface="Arial"/>
                <a:sym typeface="Arial"/>
              </a:rPr>
              <a:t>￭ Session internes à chaque université</a:t>
            </a:r>
            <a:r>
              <a:rPr lang="fr-FR" sz="1400" b="0" i="0" u="none" strike="noStrike" cap="none">
                <a:solidFill>
                  <a:srgbClr val="000000"/>
                </a:solidFill>
                <a:latin typeface="Arial"/>
                <a:ea typeface="Arial"/>
                <a:cs typeface="Arial"/>
                <a:sym typeface="Arial"/>
              </a:rPr>
              <a:t> : </a:t>
            </a:r>
            <a:r>
              <a:rPr lang="fr-FR" sz="1400" b="1" i="0" u="sng" strike="noStrike" cap="none">
                <a:solidFill>
                  <a:srgbClr val="9D363E"/>
                </a:solidFill>
                <a:latin typeface="Arial"/>
                <a:ea typeface="Arial"/>
                <a:cs typeface="Arial"/>
                <a:sym typeface="Arial"/>
              </a:rPr>
              <a:t>semaine du 24 au 27 mai</a:t>
            </a:r>
            <a:endParaRPr sz="1400" b="1" i="0" u="sng" strike="noStrike" cap="none">
              <a:solidFill>
                <a:srgbClr val="9D363E"/>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0" i="0" u="none" strike="noStrike" cap="none">
                <a:solidFill>
                  <a:srgbClr val="000000"/>
                </a:solidFill>
                <a:latin typeface="Arial"/>
                <a:ea typeface="Arial"/>
                <a:cs typeface="Arial"/>
                <a:sym typeface="Arial"/>
              </a:rPr>
              <a:t>Réunions locales au niveau de chaque université pour faire remonter les questions. Les participants peuvent échanger sur le contenu du cours et partager les questions et les doutes qu’ils ont pour chaque module du cours et formuler 3 questions/demandes d’éclaircissement.</a:t>
            </a: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0" i="0" u="none" strike="noStrike" cap="none">
                <a:solidFill>
                  <a:srgbClr val="000000"/>
                </a:solidFill>
                <a:latin typeface="Arial"/>
                <a:ea typeface="Arial"/>
                <a:cs typeface="Arial"/>
                <a:sym typeface="Arial"/>
              </a:rPr>
              <a:t>28 mai 2021 : le référent de chaque université partenaire envoie à l’Université de Sidi Bel Abbès les 3 questions. (Dimanche 30 mai : session interne à Sidi Bel Abbes pour trier les questions)</a:t>
            </a: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1" i="0" u="none" strike="noStrike" cap="none">
                <a:solidFill>
                  <a:schemeClr val="dk1"/>
                </a:solidFill>
                <a:latin typeface="Arial"/>
                <a:ea typeface="Arial"/>
                <a:cs typeface="Arial"/>
                <a:sym typeface="Arial"/>
              </a:rPr>
              <a:t>￭ </a:t>
            </a:r>
            <a:r>
              <a:rPr lang="fr-FR" sz="1400" b="1" i="0" u="none" strike="noStrike" cap="none">
                <a:solidFill>
                  <a:srgbClr val="000000"/>
                </a:solidFill>
                <a:latin typeface="Arial"/>
                <a:ea typeface="Arial"/>
                <a:cs typeface="Arial"/>
                <a:sym typeface="Arial"/>
              </a:rPr>
              <a:t>Réunion entre l’Université de Sidi Bel Abbès et un référent pour chaque université partenaire</a:t>
            </a:r>
            <a:r>
              <a:rPr lang="fr-FR" sz="1400" b="0" i="0" u="none" strike="noStrike" cap="none">
                <a:solidFill>
                  <a:srgbClr val="000000"/>
                </a:solidFill>
                <a:latin typeface="Arial"/>
                <a:ea typeface="Arial"/>
                <a:cs typeface="Arial"/>
                <a:sym typeface="Arial"/>
              </a:rPr>
              <a:t> : </a:t>
            </a:r>
            <a:r>
              <a:rPr lang="fr-FR" sz="1400" b="1" i="0" u="sng" strike="noStrike" cap="none">
                <a:solidFill>
                  <a:srgbClr val="9D363E"/>
                </a:solidFill>
                <a:latin typeface="Arial"/>
                <a:ea typeface="Arial"/>
                <a:cs typeface="Arial"/>
                <a:sym typeface="Arial"/>
              </a:rPr>
              <a:t>3 juin 2021</a:t>
            </a:r>
            <a:endParaRPr sz="1400" b="1" i="0" u="sng" strike="noStrike" cap="none">
              <a:solidFill>
                <a:srgbClr val="9D363E"/>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0" i="0" u="none" strike="noStrike" cap="none">
                <a:solidFill>
                  <a:srgbClr val="000000"/>
                </a:solidFill>
                <a:latin typeface="Arial"/>
                <a:ea typeface="Arial"/>
                <a:cs typeface="Arial"/>
                <a:sym typeface="Arial"/>
              </a:rPr>
              <a:t>Réunion université SBA/1 référent par EES partenaire pour définir les 10 questions à soumettre aux partenaires européens en vue de la séance 'Questions-Réponses' qu’il y aura par la suite avec les partenaires européens. </a:t>
            </a: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sz="1400" b="1" i="0" u="none" strike="noStrike" cap="none">
                <a:solidFill>
                  <a:schemeClr val="dk1"/>
                </a:solidFill>
                <a:latin typeface="Arial"/>
                <a:ea typeface="Arial"/>
                <a:cs typeface="Arial"/>
                <a:sym typeface="Arial"/>
              </a:rPr>
              <a:t>￭ </a:t>
            </a:r>
            <a:r>
              <a:rPr lang="fr-FR" sz="1400" b="1" i="0" u="none" strike="noStrike" cap="none">
                <a:solidFill>
                  <a:srgbClr val="000000"/>
                </a:solidFill>
                <a:latin typeface="Arial"/>
                <a:ea typeface="Arial"/>
                <a:cs typeface="Arial"/>
                <a:sym typeface="Arial"/>
              </a:rPr>
              <a:t>Session Questions-Réponses avec les partenaires européens</a:t>
            </a:r>
            <a:r>
              <a:rPr lang="fr-FR" sz="1400" b="0" i="0" u="none" strike="noStrike" cap="none">
                <a:solidFill>
                  <a:srgbClr val="000000"/>
                </a:solidFill>
                <a:latin typeface="Arial"/>
                <a:ea typeface="Arial"/>
                <a:cs typeface="Arial"/>
                <a:sym typeface="Arial"/>
              </a:rPr>
              <a:t> : </a:t>
            </a:r>
            <a:r>
              <a:rPr lang="fr-FR" sz="1400" b="1" i="0" u="sng" strike="noStrike" cap="none">
                <a:solidFill>
                  <a:srgbClr val="9D363E"/>
                </a:solidFill>
                <a:latin typeface="Arial"/>
                <a:ea typeface="Arial"/>
                <a:cs typeface="Arial"/>
                <a:sym typeface="Arial"/>
              </a:rPr>
              <a:t>9 juin 2021 </a:t>
            </a:r>
            <a:endParaRPr sz="1400" b="1" i="0" u="sng" strike="noStrike" cap="none">
              <a:solidFill>
                <a:srgbClr val="9D363E"/>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endParaRPr sz="1400" b="0" i="0" u="none" strike="noStrike" cap="none">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Times New Roman"/>
              <a:buNone/>
            </a:pP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gd8ac325420_0_17"/>
          <p:cNvSpPr/>
          <p:nvPr/>
        </p:nvSpPr>
        <p:spPr>
          <a:xfrm>
            <a:off x="2267744" y="5013176"/>
            <a:ext cx="45720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1800"/>
              <a:buFont typeface="Times New Roman"/>
              <a:buNone/>
            </a:pPr>
            <a:r>
              <a:rPr lang="fr-FR" sz="1800" b="0" i="0" u="none" strike="noStrike" cap="none">
                <a:solidFill>
                  <a:srgbClr val="FF0000"/>
                </a:solidFill>
                <a:latin typeface="Times New Roman"/>
                <a:ea typeface="Times New Roman"/>
                <a:cs typeface="Times New Roman"/>
                <a:sym typeface="Times New Roman"/>
              </a:rPr>
              <a:t>	</a:t>
            </a:r>
            <a:endParaRPr sz="1200" b="0" i="0" u="none" strike="noStrike" cap="none">
              <a:solidFill>
                <a:srgbClr val="FF0000"/>
              </a:solidFill>
              <a:latin typeface="Times New Roman"/>
              <a:ea typeface="Times New Roman"/>
              <a:cs typeface="Times New Roman"/>
              <a:sym typeface="Times New Roman"/>
            </a:endParaRPr>
          </a:p>
        </p:txBody>
      </p:sp>
      <p:sp>
        <p:nvSpPr>
          <p:cNvPr id="40" name="Google Shape;40;gd8ac325420_0_17"/>
          <p:cNvSpPr txBox="1"/>
          <p:nvPr/>
        </p:nvSpPr>
        <p:spPr>
          <a:xfrm>
            <a:off x="2944757" y="714588"/>
            <a:ext cx="3023424" cy="487800"/>
          </a:xfrm>
          <a:prstGeom prst="rect">
            <a:avLst/>
          </a:prstGeom>
          <a:solidFill>
            <a:schemeClr val="lt1"/>
          </a:solid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rgbClr val="9D363E"/>
              </a:buClr>
              <a:buSzPts val="3200"/>
              <a:buFont typeface="Avenir"/>
              <a:buNone/>
            </a:pPr>
            <a:r>
              <a:rPr lang="fr-FR" sz="3000" b="1" i="0" u="none" strike="noStrike" cap="none">
                <a:solidFill>
                  <a:srgbClr val="9D363E"/>
                </a:solidFill>
                <a:latin typeface="Arial"/>
                <a:ea typeface="Arial"/>
                <a:cs typeface="Arial"/>
                <a:sym typeface="Arial"/>
              </a:rPr>
              <a:t>WP3 - Ateliers</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Times New Roman"/>
              <a:buNone/>
            </a:pPr>
            <a:endParaRPr sz="1400" b="1" i="0" u="none" strike="noStrike" cap="none">
              <a:solidFill>
                <a:srgbClr val="000000"/>
              </a:solidFill>
              <a:latin typeface="Avenir"/>
              <a:ea typeface="Avenir"/>
              <a:cs typeface="Avenir"/>
              <a:sym typeface="Avenir"/>
            </a:endParaRPr>
          </a:p>
        </p:txBody>
      </p:sp>
      <p:sp>
        <p:nvSpPr>
          <p:cNvPr id="41" name="Google Shape;41;gd8ac325420_0_17"/>
          <p:cNvSpPr/>
          <p:nvPr/>
        </p:nvSpPr>
        <p:spPr>
          <a:xfrm>
            <a:off x="627379" y="1557338"/>
            <a:ext cx="7846064" cy="4321500"/>
          </a:xfrm>
          <a:prstGeom prst="rect">
            <a:avLst/>
          </a:prstGeom>
          <a:noFill/>
          <a:ln>
            <a:noFill/>
          </a:ln>
        </p:spPr>
        <p:txBody>
          <a:bodyPr spcFirstLastPara="1" wrap="square" lIns="91425" tIns="45700" rIns="91425" bIns="45700" anchor="t" anchorCtr="0">
            <a:noAutofit/>
          </a:bodyPr>
          <a:lstStyle/>
          <a:p>
            <a:pPr marL="0" marR="0" lvl="3" indent="0" algn="ctr" rtl="0">
              <a:lnSpc>
                <a:spcPct val="100000"/>
              </a:lnSpc>
              <a:spcBef>
                <a:spcPts val="0"/>
              </a:spcBef>
              <a:spcAft>
                <a:spcPts val="0"/>
              </a:spcAft>
              <a:buClr>
                <a:srgbClr val="000000"/>
              </a:buClr>
              <a:buSzPts val="1800"/>
              <a:buFont typeface="Avenir"/>
              <a:buNone/>
            </a:pPr>
            <a:endParaRPr sz="1500" b="0" i="0" u="none" strike="noStrike" cap="none" dirty="0">
              <a:solidFill>
                <a:srgbClr val="000000"/>
              </a:solidFill>
              <a:latin typeface="Arial"/>
              <a:ea typeface="Arial"/>
              <a:cs typeface="Arial"/>
              <a:sym typeface="Arial"/>
            </a:endParaRPr>
          </a:p>
          <a:p>
            <a:pPr marL="0" marR="0" lvl="3" indent="0" algn="ctr" rtl="0">
              <a:lnSpc>
                <a:spcPct val="100000"/>
              </a:lnSpc>
              <a:spcBef>
                <a:spcPts val="0"/>
              </a:spcBef>
              <a:spcAft>
                <a:spcPts val="0"/>
              </a:spcAft>
              <a:buClr>
                <a:srgbClr val="000000"/>
              </a:buClr>
              <a:buSzPts val="1800"/>
              <a:buFont typeface="Avenir"/>
              <a:buNone/>
            </a:pPr>
            <a:endParaRPr sz="1500" b="0" i="0" u="none" strike="noStrike" cap="none" dirty="0">
              <a:solidFill>
                <a:srgbClr val="000000"/>
              </a:solidFill>
              <a:latin typeface="Arial"/>
              <a:ea typeface="Arial"/>
              <a:cs typeface="Arial"/>
              <a:sym typeface="Arial"/>
            </a:endParaRPr>
          </a:p>
          <a:p>
            <a:pPr marL="0" marR="0" lvl="3" indent="0" algn="l" rtl="0">
              <a:lnSpc>
                <a:spcPct val="100000"/>
              </a:lnSpc>
              <a:spcBef>
                <a:spcPts val="0"/>
              </a:spcBef>
              <a:spcAft>
                <a:spcPts val="0"/>
              </a:spcAft>
              <a:buNone/>
            </a:pPr>
            <a:r>
              <a:rPr lang="fr-FR" b="0" i="0" u="none" strike="noStrike" cap="none" dirty="0">
                <a:solidFill>
                  <a:srgbClr val="000000"/>
                </a:solidFill>
                <a:latin typeface="Arial"/>
                <a:ea typeface="Arial"/>
                <a:cs typeface="Arial"/>
                <a:sym typeface="Arial"/>
              </a:rPr>
              <a:t>Objectifs : </a:t>
            </a:r>
            <a:endParaRPr sz="1300" dirty="0"/>
          </a:p>
          <a:p>
            <a:pPr marL="285750" marR="0" lvl="3" indent="-279400" algn="l" rtl="0">
              <a:lnSpc>
                <a:spcPct val="100000"/>
              </a:lnSpc>
              <a:spcBef>
                <a:spcPts val="0"/>
              </a:spcBef>
              <a:spcAft>
                <a:spcPts val="0"/>
              </a:spcAft>
              <a:buClr>
                <a:srgbClr val="000000"/>
              </a:buClr>
              <a:buSzPts val="1700"/>
              <a:buFont typeface="Arial"/>
              <a:buChar char="•"/>
            </a:pPr>
            <a:r>
              <a:rPr lang="fr-FR" b="0" i="0" u="none" strike="noStrike" cap="none" dirty="0">
                <a:solidFill>
                  <a:srgbClr val="000000"/>
                </a:solidFill>
                <a:latin typeface="Arial"/>
                <a:ea typeface="Arial"/>
                <a:cs typeface="Arial"/>
                <a:sym typeface="Arial"/>
              </a:rPr>
              <a:t>à partir d’un travail sur les </a:t>
            </a:r>
            <a:r>
              <a:rPr lang="fr-FR" b="1" i="0" u="none" strike="noStrike" cap="none" dirty="0">
                <a:solidFill>
                  <a:srgbClr val="000000"/>
                </a:solidFill>
                <a:latin typeface="Arial"/>
                <a:ea typeface="Arial"/>
                <a:cs typeface="Arial"/>
                <a:sym typeface="Arial"/>
              </a:rPr>
              <a:t>cas pratiques</a:t>
            </a:r>
            <a:r>
              <a:rPr lang="fr-FR" b="0" i="0" u="none" strike="noStrike" cap="none" dirty="0">
                <a:solidFill>
                  <a:srgbClr val="000000"/>
                </a:solidFill>
                <a:latin typeface="Arial"/>
                <a:ea typeface="Arial"/>
                <a:cs typeface="Arial"/>
                <a:sym typeface="Arial"/>
              </a:rPr>
              <a:t>,</a:t>
            </a:r>
            <a:r>
              <a:rPr lang="fr-FR" b="1" i="0" u="none" strike="noStrike" cap="none" dirty="0">
                <a:solidFill>
                  <a:srgbClr val="000000"/>
                </a:solidFill>
                <a:latin typeface="Arial"/>
                <a:ea typeface="Arial"/>
                <a:cs typeface="Arial"/>
                <a:sym typeface="Arial"/>
              </a:rPr>
              <a:t> </a:t>
            </a:r>
            <a:r>
              <a:rPr lang="fr-FR" b="0" i="0" u="none" strike="noStrike" cap="none" dirty="0">
                <a:solidFill>
                  <a:srgbClr val="000000"/>
                </a:solidFill>
                <a:latin typeface="Arial"/>
                <a:ea typeface="Arial"/>
                <a:cs typeface="Arial"/>
                <a:sym typeface="Arial"/>
              </a:rPr>
              <a:t>créer une </a:t>
            </a:r>
            <a:r>
              <a:rPr lang="fr-FR" b="1" i="0" u="none" strike="noStrike" cap="none" dirty="0">
                <a:solidFill>
                  <a:srgbClr val="000000"/>
                </a:solidFill>
                <a:latin typeface="Arial"/>
                <a:ea typeface="Arial"/>
                <a:cs typeface="Arial"/>
                <a:sym typeface="Arial"/>
              </a:rPr>
              <a:t>discussion</a:t>
            </a:r>
            <a:r>
              <a:rPr lang="fr-FR" b="0" i="0" u="none" strike="noStrike" cap="none" dirty="0">
                <a:solidFill>
                  <a:srgbClr val="000000"/>
                </a:solidFill>
                <a:latin typeface="Arial"/>
                <a:ea typeface="Arial"/>
                <a:cs typeface="Arial"/>
                <a:sym typeface="Arial"/>
              </a:rPr>
              <a:t> au niveau </a:t>
            </a:r>
            <a:r>
              <a:rPr lang="fr-FR" b="1" i="0" u="none" strike="noStrike" cap="none" dirty="0" err="1">
                <a:solidFill>
                  <a:srgbClr val="000000"/>
                </a:solidFill>
                <a:latin typeface="Arial"/>
                <a:ea typeface="Arial"/>
                <a:cs typeface="Arial"/>
                <a:sym typeface="Arial"/>
              </a:rPr>
              <a:t>algéro</a:t>
            </a:r>
            <a:r>
              <a:rPr lang="fr-FR" b="1" i="0" u="none" strike="noStrike" cap="none" dirty="0">
                <a:solidFill>
                  <a:srgbClr val="000000"/>
                </a:solidFill>
                <a:latin typeface="Arial"/>
                <a:ea typeface="Arial"/>
                <a:cs typeface="Arial"/>
                <a:sym typeface="Arial"/>
              </a:rPr>
              <a:t>-algérien</a:t>
            </a:r>
            <a:r>
              <a:rPr lang="fr-FR" b="0" i="0" u="none" strike="noStrike" cap="none" dirty="0">
                <a:solidFill>
                  <a:srgbClr val="000000"/>
                </a:solidFill>
                <a:latin typeface="Arial"/>
                <a:ea typeface="Arial"/>
                <a:cs typeface="Arial"/>
                <a:sym typeface="Arial"/>
              </a:rPr>
              <a:t> sur les thématiques de la formation dans une perspective d’</a:t>
            </a:r>
            <a:r>
              <a:rPr lang="fr-FR" b="1" i="0" u="none" strike="noStrike" cap="none" dirty="0">
                <a:solidFill>
                  <a:srgbClr val="000000"/>
                </a:solidFill>
                <a:latin typeface="Arial"/>
                <a:ea typeface="Arial"/>
                <a:cs typeface="Arial"/>
                <a:sym typeface="Arial"/>
              </a:rPr>
              <a:t>appropriation</a:t>
            </a:r>
            <a:r>
              <a:rPr lang="fr-FR" b="0" i="0" u="none" strike="noStrike" cap="none" dirty="0">
                <a:solidFill>
                  <a:srgbClr val="000000"/>
                </a:solidFill>
                <a:latin typeface="Arial"/>
                <a:ea typeface="Arial"/>
                <a:cs typeface="Arial"/>
                <a:sym typeface="Arial"/>
              </a:rPr>
              <a:t> dans les EES Algériens. </a:t>
            </a:r>
            <a:endParaRPr sz="1300" dirty="0"/>
          </a:p>
          <a:p>
            <a:pPr marL="285750" marR="0" lvl="3" indent="-279400" algn="l" rtl="0">
              <a:lnSpc>
                <a:spcPct val="100000"/>
              </a:lnSpc>
              <a:spcBef>
                <a:spcPts val="0"/>
              </a:spcBef>
              <a:spcAft>
                <a:spcPts val="0"/>
              </a:spcAft>
              <a:buClr>
                <a:srgbClr val="000000"/>
              </a:buClr>
              <a:buSzPts val="1700"/>
              <a:buFont typeface="Arial"/>
              <a:buChar char="•"/>
            </a:pPr>
            <a:r>
              <a:rPr lang="fr-FR" b="0" i="0" u="none" strike="noStrike" cap="none" dirty="0">
                <a:solidFill>
                  <a:srgbClr val="000000"/>
                </a:solidFill>
                <a:latin typeface="Arial"/>
                <a:ea typeface="Arial"/>
                <a:cs typeface="Arial"/>
                <a:sym typeface="Arial"/>
              </a:rPr>
              <a:t>les EES Algériens avec le Ministère formulent des </a:t>
            </a:r>
            <a:r>
              <a:rPr lang="fr-FR" b="1" i="0" u="none" strike="noStrike" cap="none" dirty="0">
                <a:solidFill>
                  <a:srgbClr val="000000"/>
                </a:solidFill>
                <a:latin typeface="Arial"/>
                <a:ea typeface="Arial"/>
                <a:cs typeface="Arial"/>
                <a:sym typeface="Arial"/>
              </a:rPr>
              <a:t>solutions</a:t>
            </a:r>
            <a:r>
              <a:rPr lang="fr-FR" b="0" i="0" u="none" strike="noStrike" cap="none" dirty="0">
                <a:solidFill>
                  <a:srgbClr val="000000"/>
                </a:solidFill>
                <a:latin typeface="Arial"/>
                <a:ea typeface="Arial"/>
                <a:cs typeface="Arial"/>
                <a:sym typeface="Arial"/>
              </a:rPr>
              <a:t>, des </a:t>
            </a:r>
            <a:r>
              <a:rPr lang="fr-FR" b="1" i="0" u="none" strike="noStrike" cap="none" dirty="0">
                <a:solidFill>
                  <a:srgbClr val="000000"/>
                </a:solidFill>
                <a:latin typeface="Arial"/>
                <a:ea typeface="Arial"/>
                <a:cs typeface="Arial"/>
                <a:sym typeface="Arial"/>
              </a:rPr>
              <a:t>propositions</a:t>
            </a:r>
            <a:r>
              <a:rPr lang="fr-FR" b="0" i="0" u="none" strike="noStrike" cap="none" dirty="0">
                <a:solidFill>
                  <a:srgbClr val="000000"/>
                </a:solidFill>
                <a:latin typeface="Arial"/>
                <a:ea typeface="Arial"/>
                <a:cs typeface="Arial"/>
                <a:sym typeface="Arial"/>
              </a:rPr>
              <a:t> ou des </a:t>
            </a:r>
            <a:r>
              <a:rPr lang="fr-FR" b="1" i="0" u="none" strike="noStrike" cap="none" dirty="0">
                <a:solidFill>
                  <a:srgbClr val="000000"/>
                </a:solidFill>
                <a:latin typeface="Arial"/>
                <a:ea typeface="Arial"/>
                <a:cs typeface="Arial"/>
                <a:sym typeface="Arial"/>
              </a:rPr>
              <a:t>bonnes pratiques</a:t>
            </a:r>
            <a:r>
              <a:rPr lang="fr-FR" b="0" i="0" u="none" strike="noStrike" cap="none" dirty="0">
                <a:solidFill>
                  <a:srgbClr val="000000"/>
                </a:solidFill>
                <a:latin typeface="Arial"/>
                <a:ea typeface="Arial"/>
                <a:cs typeface="Arial"/>
                <a:sym typeface="Arial"/>
              </a:rPr>
              <a:t>, pour répondre aux besoins en matière d’assurance qualité et d’élaboration du projet </a:t>
            </a:r>
            <a:r>
              <a:rPr lang="fr-FR" dirty="0"/>
              <a:t>d'Établissement</a:t>
            </a:r>
            <a:r>
              <a:rPr lang="fr-FR" b="0" i="0" u="none" strike="noStrike" cap="none" dirty="0">
                <a:solidFill>
                  <a:srgbClr val="000000"/>
                </a:solidFill>
                <a:latin typeface="Arial"/>
                <a:ea typeface="Arial"/>
                <a:cs typeface="Arial"/>
                <a:sym typeface="Arial"/>
              </a:rPr>
              <a:t>. </a:t>
            </a:r>
            <a:endParaRPr sz="1300" dirty="0"/>
          </a:p>
          <a:p>
            <a:pPr marL="0" marR="0" lvl="3" indent="0" algn="l" rtl="0">
              <a:lnSpc>
                <a:spcPct val="100000"/>
              </a:lnSpc>
              <a:spcBef>
                <a:spcPts val="0"/>
              </a:spcBef>
              <a:spcAft>
                <a:spcPts val="0"/>
              </a:spcAft>
              <a:buClr>
                <a:srgbClr val="000000"/>
              </a:buClr>
              <a:buSzPts val="1800"/>
              <a:buFont typeface="Avenir"/>
              <a:buNone/>
            </a:pPr>
            <a:endParaRPr sz="1100" b="0" i="0" u="none" strike="noStrike" cap="none" dirty="0">
              <a:solidFill>
                <a:schemeClr val="dk1"/>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b="0" i="0" u="none" strike="noStrike" cap="none" dirty="0">
                <a:solidFill>
                  <a:srgbClr val="000000"/>
                </a:solidFill>
                <a:latin typeface="Arial"/>
                <a:ea typeface="Arial"/>
                <a:cs typeface="Arial"/>
                <a:sym typeface="Arial"/>
              </a:rPr>
              <a:t>Format:</a:t>
            </a:r>
            <a:endParaRPr sz="1300" dirty="0"/>
          </a:p>
          <a:p>
            <a:pPr marL="285750" marR="0" lvl="3" indent="-279400" algn="l" rtl="0">
              <a:lnSpc>
                <a:spcPct val="100000"/>
              </a:lnSpc>
              <a:spcBef>
                <a:spcPts val="0"/>
              </a:spcBef>
              <a:spcAft>
                <a:spcPts val="0"/>
              </a:spcAft>
              <a:buClr>
                <a:srgbClr val="000000"/>
              </a:buClr>
              <a:buSzPts val="1700"/>
              <a:buFont typeface="Arial"/>
              <a:buChar char="•"/>
            </a:pPr>
            <a:r>
              <a:rPr lang="fr-FR" b="0" i="0" u="none" strike="noStrike" cap="none" dirty="0">
                <a:solidFill>
                  <a:srgbClr val="000000"/>
                </a:solidFill>
                <a:latin typeface="Arial"/>
                <a:ea typeface="Arial"/>
                <a:cs typeface="Arial"/>
                <a:sym typeface="Arial"/>
              </a:rPr>
              <a:t>3 séances en ligne, 3 groupes de travail </a:t>
            </a:r>
            <a:endParaRPr sz="1300" dirty="0"/>
          </a:p>
          <a:p>
            <a:pPr marL="285750" marR="0" lvl="3" indent="-279400" algn="l" rtl="0">
              <a:lnSpc>
                <a:spcPct val="100000"/>
              </a:lnSpc>
              <a:spcBef>
                <a:spcPts val="0"/>
              </a:spcBef>
              <a:spcAft>
                <a:spcPts val="0"/>
              </a:spcAft>
              <a:buClr>
                <a:srgbClr val="000000"/>
              </a:buClr>
              <a:buSzPts val="1700"/>
              <a:buFont typeface="Arial"/>
              <a:buChar char="•"/>
            </a:pPr>
            <a:r>
              <a:rPr lang="fr-FR" b="0" i="0" u="none" strike="noStrike" cap="none" dirty="0">
                <a:solidFill>
                  <a:srgbClr val="000000"/>
                </a:solidFill>
                <a:latin typeface="Arial"/>
                <a:ea typeface="Arial"/>
                <a:cs typeface="Arial"/>
                <a:sym typeface="Arial"/>
              </a:rPr>
              <a:t>3 cas pratiques par groupe: chaque groupe travaille sur 3 cas pratiques (3 thématiques de la formation en ligne) pour arriver à formuler des propositions. </a:t>
            </a:r>
            <a:endParaRPr dirty="0"/>
          </a:p>
          <a:p>
            <a:pPr marL="285750" marR="0" lvl="3" indent="-260350" algn="l" rtl="0">
              <a:lnSpc>
                <a:spcPct val="100000"/>
              </a:lnSpc>
              <a:spcBef>
                <a:spcPts val="0"/>
              </a:spcBef>
              <a:spcAft>
                <a:spcPts val="0"/>
              </a:spcAft>
              <a:buSzPts val="1400"/>
              <a:buChar char="•"/>
            </a:pPr>
            <a:r>
              <a:rPr lang="fr-FR" dirty="0"/>
              <a:t>Cas pratiques: ils seront définis à partir d’une analyse des carnets de bord. </a:t>
            </a:r>
            <a:endParaRPr dirty="0"/>
          </a:p>
          <a:p>
            <a:pPr marL="0" marR="0" lvl="3" indent="0" algn="l" rtl="0">
              <a:lnSpc>
                <a:spcPct val="150000"/>
              </a:lnSpc>
              <a:spcBef>
                <a:spcPts val="0"/>
              </a:spcBef>
              <a:spcAft>
                <a:spcPts val="0"/>
              </a:spcAft>
              <a:buClr>
                <a:schemeClr val="dk1"/>
              </a:buClr>
              <a:buSzPts val="1800"/>
              <a:buFont typeface="Avenir"/>
              <a:buNone/>
            </a:pPr>
            <a:endParaRPr sz="1800" b="0" i="0" u="none" strike="noStrike" cap="none" dirty="0">
              <a:solidFill>
                <a:srgbClr val="000000"/>
              </a:solidFill>
              <a:latin typeface="Arial"/>
              <a:ea typeface="Arial"/>
              <a:cs typeface="Arial"/>
              <a:sym typeface="Arial"/>
            </a:endParaRPr>
          </a:p>
          <a:p>
            <a:pPr marL="0" marR="0" lvl="3" indent="0" algn="l" rtl="0">
              <a:lnSpc>
                <a:spcPct val="150000"/>
              </a:lnSpc>
              <a:spcBef>
                <a:spcPts val="0"/>
              </a:spcBef>
              <a:spcAft>
                <a:spcPts val="0"/>
              </a:spcAft>
              <a:buClr>
                <a:srgbClr val="000000"/>
              </a:buClr>
              <a:buSzPts val="1800"/>
              <a:buFont typeface="Avenir"/>
              <a:buNone/>
            </a:pPr>
            <a:endParaRPr b="0" i="0" u="none" strike="noStrike" cap="none" dirty="0">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r>
              <a:rPr lang="fr-FR" b="0" i="0" u="none" strike="noStrike" cap="none" dirty="0">
                <a:solidFill>
                  <a:srgbClr val="000000"/>
                </a:solidFill>
                <a:latin typeface="Arial"/>
                <a:ea typeface="Arial"/>
                <a:cs typeface="Arial"/>
                <a:sym typeface="Arial"/>
              </a:rPr>
              <a:t>Objectif : mettre en commun les résultats des 3 Ateliers Régionaux pour la définition d’un document commun.</a:t>
            </a:r>
            <a:endParaRPr b="0" i="0" u="none" strike="noStrike" cap="none" dirty="0">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SzPts val="1800"/>
              <a:buFont typeface="Avenir"/>
              <a:buNone/>
            </a:pPr>
            <a:endParaRPr sz="1400" b="0" i="0" u="none" strike="noStrike" cap="none" dirty="0">
              <a:solidFill>
                <a:srgbClr val="000000"/>
              </a:solidFill>
              <a:latin typeface="Arial"/>
              <a:ea typeface="Arial"/>
              <a:cs typeface="Arial"/>
              <a:sym typeface="Arial"/>
            </a:endParaRPr>
          </a:p>
        </p:txBody>
      </p:sp>
      <p:sp>
        <p:nvSpPr>
          <p:cNvPr id="42" name="Google Shape;42;gd8ac325420_0_17"/>
          <p:cNvSpPr/>
          <p:nvPr/>
        </p:nvSpPr>
        <p:spPr>
          <a:xfrm>
            <a:off x="627379" y="1557338"/>
            <a:ext cx="7846064" cy="371475"/>
          </a:xfrm>
          <a:prstGeom prst="rect">
            <a:avLst/>
          </a:prstGeom>
          <a:solidFill>
            <a:srgbClr val="DAEEF3"/>
          </a:solidFill>
          <a:ln w="12700" cap="flat" cmpd="sng">
            <a:solidFill>
              <a:srgbClr val="4BACC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600" b="1" i="0" u="none" strike="noStrike" cap="none">
                <a:solidFill>
                  <a:schemeClr val="dk1"/>
                </a:solidFill>
                <a:latin typeface="Arial"/>
                <a:ea typeface="Arial"/>
                <a:cs typeface="Arial"/>
                <a:sym typeface="Arial"/>
              </a:rPr>
              <a:t>TROIS ATELIERS RÉGIONAUX </a:t>
            </a:r>
            <a:r>
              <a:rPr lang="fr-FR" sz="1400" b="0" i="0" u="none" strike="noStrike" cap="none">
                <a:solidFill>
                  <a:schemeClr val="dk1"/>
                </a:solidFill>
                <a:latin typeface="Arial"/>
                <a:ea typeface="Arial"/>
                <a:cs typeface="Arial"/>
                <a:sym typeface="Arial"/>
              </a:rPr>
              <a:t>:</a:t>
            </a:r>
            <a:r>
              <a:rPr lang="fr-FR" sz="1400" b="0" i="0" u="none" strike="noStrike" cap="none">
                <a:solidFill>
                  <a:schemeClr val="lt1"/>
                </a:solidFill>
                <a:latin typeface="Arial"/>
                <a:ea typeface="Arial"/>
                <a:cs typeface="Arial"/>
                <a:sym typeface="Arial"/>
              </a:rPr>
              <a:t> </a:t>
            </a:r>
            <a:r>
              <a:rPr lang="fr-FR" sz="1400" b="1" i="0" u="sng" strike="noStrike" cap="none">
                <a:solidFill>
                  <a:srgbClr val="9D363E"/>
                </a:solidFill>
                <a:latin typeface="Arial"/>
                <a:ea typeface="Arial"/>
                <a:cs typeface="Arial"/>
                <a:sym typeface="Arial"/>
              </a:rPr>
              <a:t>mercredi 30 juin et jeudi 1 juillet</a:t>
            </a:r>
            <a:endParaRPr/>
          </a:p>
        </p:txBody>
      </p:sp>
      <p:sp>
        <p:nvSpPr>
          <p:cNvPr id="43" name="Google Shape;43;gd8ac325420_0_17"/>
          <p:cNvSpPr/>
          <p:nvPr/>
        </p:nvSpPr>
        <p:spPr>
          <a:xfrm>
            <a:off x="627243" y="5073557"/>
            <a:ext cx="7846200" cy="371400"/>
          </a:xfrm>
          <a:prstGeom prst="rect">
            <a:avLst/>
          </a:prstGeom>
          <a:solidFill>
            <a:srgbClr val="DAEEF3"/>
          </a:solidFill>
          <a:ln w="12700" cap="flat" cmpd="sng">
            <a:solidFill>
              <a:srgbClr val="4BACC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600" b="1" i="0" u="none" strike="noStrike" cap="none">
                <a:solidFill>
                  <a:schemeClr val="dk1"/>
                </a:solidFill>
                <a:latin typeface="Arial"/>
                <a:ea typeface="Arial"/>
                <a:cs typeface="Arial"/>
                <a:sym typeface="Arial"/>
              </a:rPr>
              <a:t>ATELIER DE RESTITUTION </a:t>
            </a:r>
            <a:r>
              <a:rPr lang="fr-FR" sz="1400" b="0" i="0" u="none" strike="noStrike" cap="none">
                <a:solidFill>
                  <a:schemeClr val="dk1"/>
                </a:solidFill>
                <a:latin typeface="Arial"/>
                <a:ea typeface="Arial"/>
                <a:cs typeface="Arial"/>
                <a:sym typeface="Arial"/>
              </a:rPr>
              <a:t>: </a:t>
            </a:r>
            <a:r>
              <a:rPr lang="fr-FR" sz="1400" b="1" i="0" u="sng" strike="noStrike" cap="none">
                <a:solidFill>
                  <a:srgbClr val="9D363E"/>
                </a:solidFill>
                <a:latin typeface="Arial"/>
                <a:ea typeface="Arial"/>
                <a:cs typeface="Arial"/>
                <a:sym typeface="Arial"/>
              </a:rPr>
              <a:t>juillet 2021 (à définir, jeudi 7 juillet)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6"/>
          <p:cNvSpPr/>
          <p:nvPr/>
        </p:nvSpPr>
        <p:spPr>
          <a:xfrm>
            <a:off x="639931" y="2760067"/>
            <a:ext cx="2406580" cy="9735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700"/>
              <a:buFont typeface="Arial"/>
              <a:buNone/>
            </a:pPr>
            <a:r>
              <a:rPr lang="fr-FR" sz="1700" b="1" i="0" u="sng" strike="noStrike" cap="none">
                <a:solidFill>
                  <a:srgbClr val="000000"/>
                </a:solidFill>
                <a:latin typeface="Arial"/>
                <a:ea typeface="Arial"/>
                <a:cs typeface="Arial"/>
                <a:sym typeface="Arial"/>
              </a:rPr>
              <a:t>Atelier 1</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fr-FR" sz="1400" b="1" i="0" u="none" strike="noStrike" cap="none">
                <a:solidFill>
                  <a:schemeClr val="dk1"/>
                </a:solidFill>
                <a:latin typeface="Arial"/>
                <a:ea typeface="Arial"/>
                <a:cs typeface="Arial"/>
                <a:sym typeface="Arial"/>
              </a:rPr>
              <a:t>Groupe : Alger 1, Alger 2, EPAU et </a:t>
            </a:r>
            <a:r>
              <a:rPr lang="fr-FR" sz="1400" b="1" i="0" u="none" strike="noStrike" cap="none">
                <a:solidFill>
                  <a:srgbClr val="000000"/>
                </a:solidFill>
                <a:latin typeface="Arial"/>
                <a:ea typeface="Arial"/>
                <a:cs typeface="Arial"/>
                <a:sym typeface="Arial"/>
              </a:rPr>
              <a:t>Tizi Ouzou</a:t>
            </a:r>
            <a:endParaRPr sz="1400" b="1" i="0" u="none" strike="noStrike" cap="none">
              <a:solidFill>
                <a:schemeClr val="dk1"/>
              </a:solidFill>
              <a:latin typeface="Arial"/>
              <a:ea typeface="Arial"/>
              <a:cs typeface="Arial"/>
              <a:sym typeface="Arial"/>
            </a:endParaRPr>
          </a:p>
        </p:txBody>
      </p:sp>
      <p:sp>
        <p:nvSpPr>
          <p:cNvPr id="49" name="Google Shape;49;p6"/>
          <p:cNvSpPr/>
          <p:nvPr/>
        </p:nvSpPr>
        <p:spPr>
          <a:xfrm>
            <a:off x="3285011" y="2760067"/>
            <a:ext cx="2406580" cy="9735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fr-FR" sz="1700" b="1" i="0" u="sng" strike="noStrike" cap="none">
                <a:solidFill>
                  <a:srgbClr val="000000"/>
                </a:solidFill>
                <a:latin typeface="Arial"/>
                <a:ea typeface="Arial"/>
                <a:cs typeface="Arial"/>
                <a:sym typeface="Arial"/>
              </a:rPr>
              <a:t>Atelier 2</a:t>
            </a: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1" i="0" u="none" strike="noStrike" cap="none">
                <a:solidFill>
                  <a:schemeClr val="dk1"/>
                </a:solidFill>
                <a:latin typeface="Arial"/>
                <a:ea typeface="Arial"/>
                <a:cs typeface="Arial"/>
                <a:sym typeface="Arial"/>
              </a:rPr>
              <a:t>Groupe : SBA, USTO, El Oued, Ouargla</a:t>
            </a: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6"/>
          <p:cNvSpPr/>
          <p:nvPr/>
        </p:nvSpPr>
        <p:spPr>
          <a:xfrm>
            <a:off x="5930091" y="2760067"/>
            <a:ext cx="2406580" cy="9735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fr-FR" sz="1700" b="1" i="0" u="sng" strike="noStrike" cap="none">
                <a:solidFill>
                  <a:srgbClr val="000000"/>
                </a:solidFill>
                <a:latin typeface="Arial"/>
                <a:ea typeface="Arial"/>
                <a:cs typeface="Arial"/>
                <a:sym typeface="Arial"/>
              </a:rPr>
              <a:t>Atelier 3</a:t>
            </a:r>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1" i="0" u="none" strike="noStrike" cap="none">
                <a:solidFill>
                  <a:schemeClr val="dk1"/>
                </a:solidFill>
                <a:latin typeface="Arial"/>
                <a:ea typeface="Arial"/>
                <a:cs typeface="Arial"/>
                <a:sym typeface="Arial"/>
              </a:rPr>
              <a:t>Groupe: Sétif 1, Sétif 2, Skikda, Bejaia</a:t>
            </a: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1" name="Google Shape;51;p6"/>
          <p:cNvGrpSpPr/>
          <p:nvPr/>
        </p:nvGrpSpPr>
        <p:grpSpPr>
          <a:xfrm>
            <a:off x="823153" y="4116416"/>
            <a:ext cx="516160" cy="546941"/>
            <a:chOff x="3178600" y="1612575"/>
            <a:chExt cx="739500" cy="783600"/>
          </a:xfrm>
        </p:grpSpPr>
        <p:cxnSp>
          <p:nvCxnSpPr>
            <p:cNvPr id="52" name="Google Shape;52;p6"/>
            <p:cNvCxnSpPr/>
            <p:nvPr/>
          </p:nvCxnSpPr>
          <p:spPr>
            <a:xfrm>
              <a:off x="3178600" y="1727325"/>
              <a:ext cx="501000" cy="0"/>
            </a:xfrm>
            <a:prstGeom prst="straightConnector1">
              <a:avLst/>
            </a:prstGeom>
            <a:noFill/>
            <a:ln w="9525" cap="flat" cmpd="sng">
              <a:solidFill>
                <a:schemeClr val="dk2"/>
              </a:solidFill>
              <a:prstDash val="solid"/>
              <a:round/>
              <a:headEnd type="none" w="sm" len="sm"/>
              <a:tailEnd type="none" w="sm" len="sm"/>
            </a:ln>
          </p:spPr>
        </p:cxnSp>
        <p:cxnSp>
          <p:nvCxnSpPr>
            <p:cNvPr id="53" name="Google Shape;53;p6"/>
            <p:cNvCxnSpPr/>
            <p:nvPr/>
          </p:nvCxnSpPr>
          <p:spPr>
            <a:xfrm>
              <a:off x="3178600" y="2004375"/>
              <a:ext cx="501000" cy="0"/>
            </a:xfrm>
            <a:prstGeom prst="straightConnector1">
              <a:avLst/>
            </a:prstGeom>
            <a:noFill/>
            <a:ln w="9525" cap="flat" cmpd="sng">
              <a:solidFill>
                <a:schemeClr val="dk2"/>
              </a:solidFill>
              <a:prstDash val="solid"/>
              <a:round/>
              <a:headEnd type="none" w="sm" len="sm"/>
              <a:tailEnd type="none" w="sm" len="sm"/>
            </a:ln>
          </p:spPr>
        </p:cxnSp>
        <p:cxnSp>
          <p:nvCxnSpPr>
            <p:cNvPr id="54" name="Google Shape;54;p6"/>
            <p:cNvCxnSpPr/>
            <p:nvPr/>
          </p:nvCxnSpPr>
          <p:spPr>
            <a:xfrm>
              <a:off x="3178600" y="2295725"/>
              <a:ext cx="501000" cy="0"/>
            </a:xfrm>
            <a:prstGeom prst="straightConnector1">
              <a:avLst/>
            </a:prstGeom>
            <a:noFill/>
            <a:ln w="9525" cap="flat" cmpd="sng">
              <a:solidFill>
                <a:schemeClr val="dk2"/>
              </a:solidFill>
              <a:prstDash val="solid"/>
              <a:round/>
              <a:headEnd type="none" w="sm" len="sm"/>
              <a:tailEnd type="none" w="sm" len="sm"/>
            </a:ln>
          </p:spPr>
        </p:cxnSp>
        <p:sp>
          <p:nvSpPr>
            <p:cNvPr id="55" name="Google Shape;55;p6"/>
            <p:cNvSpPr/>
            <p:nvPr/>
          </p:nvSpPr>
          <p:spPr>
            <a:xfrm>
              <a:off x="3679600" y="161257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6"/>
            <p:cNvSpPr/>
            <p:nvPr/>
          </p:nvSpPr>
          <p:spPr>
            <a:xfrm>
              <a:off x="3679600" y="188962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6"/>
            <p:cNvSpPr/>
            <p:nvPr/>
          </p:nvSpPr>
          <p:spPr>
            <a:xfrm>
              <a:off x="3679600" y="216667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 name="Google Shape;58;p6"/>
          <p:cNvSpPr txBox="1"/>
          <p:nvPr/>
        </p:nvSpPr>
        <p:spPr>
          <a:xfrm flipH="1">
            <a:off x="639930" y="3733566"/>
            <a:ext cx="2406579" cy="1136341"/>
          </a:xfrm>
          <a:prstGeom prst="rect">
            <a:avLst/>
          </a:prstGeom>
          <a:noFill/>
          <a:ln w="9525" cap="flat" cmpd="sng">
            <a:solidFill>
              <a:srgbClr val="4BACC6"/>
            </a:solidFill>
            <a:prstDash val="solid"/>
            <a:round/>
            <a:headEnd type="none" w="sm" len="sm"/>
            <a:tailEnd type="none" w="sm" len="sm"/>
          </a:ln>
        </p:spPr>
        <p:txBody>
          <a:bodyPr spcFirstLastPara="1" wrap="square" lIns="91425" tIns="91425" rIns="91425" bIns="91425" anchor="t" anchorCtr="0">
            <a:noAutofit/>
          </a:bodyPr>
          <a:lstStyle/>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Durée: 3 heures</a:t>
            </a:r>
            <a:endParaRPr/>
          </a:p>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3 cas pratiques</a:t>
            </a:r>
            <a:endParaRPr/>
          </a:p>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(1 heure par cas)</a:t>
            </a:r>
            <a:endParaRPr/>
          </a:p>
        </p:txBody>
      </p:sp>
      <p:grpSp>
        <p:nvGrpSpPr>
          <p:cNvPr id="59" name="Google Shape;59;p6"/>
          <p:cNvGrpSpPr/>
          <p:nvPr/>
        </p:nvGrpSpPr>
        <p:grpSpPr>
          <a:xfrm>
            <a:off x="3468235" y="4116416"/>
            <a:ext cx="516160" cy="546941"/>
            <a:chOff x="3178600" y="1612575"/>
            <a:chExt cx="739500" cy="783600"/>
          </a:xfrm>
        </p:grpSpPr>
        <p:cxnSp>
          <p:nvCxnSpPr>
            <p:cNvPr id="60" name="Google Shape;60;p6"/>
            <p:cNvCxnSpPr/>
            <p:nvPr/>
          </p:nvCxnSpPr>
          <p:spPr>
            <a:xfrm>
              <a:off x="3178600" y="1727325"/>
              <a:ext cx="501000" cy="0"/>
            </a:xfrm>
            <a:prstGeom prst="straightConnector1">
              <a:avLst/>
            </a:prstGeom>
            <a:noFill/>
            <a:ln w="9525" cap="flat" cmpd="sng">
              <a:solidFill>
                <a:schemeClr val="dk2"/>
              </a:solidFill>
              <a:prstDash val="solid"/>
              <a:round/>
              <a:headEnd type="none" w="sm" len="sm"/>
              <a:tailEnd type="none" w="sm" len="sm"/>
            </a:ln>
          </p:spPr>
        </p:cxnSp>
        <p:cxnSp>
          <p:nvCxnSpPr>
            <p:cNvPr id="61" name="Google Shape;61;p6"/>
            <p:cNvCxnSpPr/>
            <p:nvPr/>
          </p:nvCxnSpPr>
          <p:spPr>
            <a:xfrm>
              <a:off x="3178600" y="2004375"/>
              <a:ext cx="501000" cy="0"/>
            </a:xfrm>
            <a:prstGeom prst="straightConnector1">
              <a:avLst/>
            </a:prstGeom>
            <a:noFill/>
            <a:ln w="9525" cap="flat" cmpd="sng">
              <a:solidFill>
                <a:schemeClr val="dk2"/>
              </a:solidFill>
              <a:prstDash val="solid"/>
              <a:round/>
              <a:headEnd type="none" w="sm" len="sm"/>
              <a:tailEnd type="none" w="sm" len="sm"/>
            </a:ln>
          </p:spPr>
        </p:cxnSp>
        <p:cxnSp>
          <p:nvCxnSpPr>
            <p:cNvPr id="62" name="Google Shape;62;p6"/>
            <p:cNvCxnSpPr/>
            <p:nvPr/>
          </p:nvCxnSpPr>
          <p:spPr>
            <a:xfrm>
              <a:off x="3178600" y="2295725"/>
              <a:ext cx="501000" cy="0"/>
            </a:xfrm>
            <a:prstGeom prst="straightConnector1">
              <a:avLst/>
            </a:prstGeom>
            <a:noFill/>
            <a:ln w="9525" cap="flat" cmpd="sng">
              <a:solidFill>
                <a:schemeClr val="dk2"/>
              </a:solidFill>
              <a:prstDash val="solid"/>
              <a:round/>
              <a:headEnd type="none" w="sm" len="sm"/>
              <a:tailEnd type="none" w="sm" len="sm"/>
            </a:ln>
          </p:spPr>
        </p:cxnSp>
        <p:sp>
          <p:nvSpPr>
            <p:cNvPr id="63" name="Google Shape;63;p6"/>
            <p:cNvSpPr/>
            <p:nvPr/>
          </p:nvSpPr>
          <p:spPr>
            <a:xfrm>
              <a:off x="3679600" y="161257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6"/>
            <p:cNvSpPr/>
            <p:nvPr/>
          </p:nvSpPr>
          <p:spPr>
            <a:xfrm>
              <a:off x="3679600" y="188962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6"/>
            <p:cNvSpPr/>
            <p:nvPr/>
          </p:nvSpPr>
          <p:spPr>
            <a:xfrm>
              <a:off x="3679600" y="216667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6" name="Google Shape;66;p6"/>
          <p:cNvSpPr txBox="1"/>
          <p:nvPr/>
        </p:nvSpPr>
        <p:spPr>
          <a:xfrm flipH="1">
            <a:off x="3285012" y="3733566"/>
            <a:ext cx="2406579" cy="1136341"/>
          </a:xfrm>
          <a:prstGeom prst="rect">
            <a:avLst/>
          </a:prstGeom>
          <a:noFill/>
          <a:ln w="9525" cap="flat" cmpd="sng">
            <a:solidFill>
              <a:srgbClr val="4BACC6"/>
            </a:solidFill>
            <a:prstDash val="solid"/>
            <a:round/>
            <a:headEnd type="none" w="sm" len="sm"/>
            <a:tailEnd type="none" w="sm" len="sm"/>
          </a:ln>
        </p:spPr>
        <p:txBody>
          <a:bodyPr spcFirstLastPara="1" wrap="square" lIns="91425" tIns="91425" rIns="91425" bIns="91425" anchor="t" anchorCtr="0">
            <a:noAutofit/>
          </a:bodyPr>
          <a:lstStyle/>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Durée: 3 heures</a:t>
            </a:r>
            <a:endParaRPr/>
          </a:p>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3 cas pratiques</a:t>
            </a:r>
            <a:endParaRPr/>
          </a:p>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(1 heure par cas)</a:t>
            </a:r>
            <a:endParaRPr/>
          </a:p>
        </p:txBody>
      </p:sp>
      <p:grpSp>
        <p:nvGrpSpPr>
          <p:cNvPr id="67" name="Google Shape;67;p6"/>
          <p:cNvGrpSpPr/>
          <p:nvPr/>
        </p:nvGrpSpPr>
        <p:grpSpPr>
          <a:xfrm>
            <a:off x="6113315" y="4116416"/>
            <a:ext cx="516160" cy="546941"/>
            <a:chOff x="3178600" y="1612575"/>
            <a:chExt cx="739500" cy="783600"/>
          </a:xfrm>
        </p:grpSpPr>
        <p:cxnSp>
          <p:nvCxnSpPr>
            <p:cNvPr id="68" name="Google Shape;68;p6"/>
            <p:cNvCxnSpPr/>
            <p:nvPr/>
          </p:nvCxnSpPr>
          <p:spPr>
            <a:xfrm>
              <a:off x="3178600" y="1727325"/>
              <a:ext cx="501000" cy="0"/>
            </a:xfrm>
            <a:prstGeom prst="straightConnector1">
              <a:avLst/>
            </a:prstGeom>
            <a:noFill/>
            <a:ln w="9525" cap="flat" cmpd="sng">
              <a:solidFill>
                <a:schemeClr val="dk2"/>
              </a:solidFill>
              <a:prstDash val="solid"/>
              <a:round/>
              <a:headEnd type="none" w="sm" len="sm"/>
              <a:tailEnd type="none" w="sm" len="sm"/>
            </a:ln>
          </p:spPr>
        </p:cxnSp>
        <p:cxnSp>
          <p:nvCxnSpPr>
            <p:cNvPr id="69" name="Google Shape;69;p6"/>
            <p:cNvCxnSpPr/>
            <p:nvPr/>
          </p:nvCxnSpPr>
          <p:spPr>
            <a:xfrm>
              <a:off x="3178600" y="2004375"/>
              <a:ext cx="501000" cy="0"/>
            </a:xfrm>
            <a:prstGeom prst="straightConnector1">
              <a:avLst/>
            </a:prstGeom>
            <a:noFill/>
            <a:ln w="9525" cap="flat" cmpd="sng">
              <a:solidFill>
                <a:schemeClr val="dk2"/>
              </a:solidFill>
              <a:prstDash val="solid"/>
              <a:round/>
              <a:headEnd type="none" w="sm" len="sm"/>
              <a:tailEnd type="none" w="sm" len="sm"/>
            </a:ln>
          </p:spPr>
        </p:cxnSp>
        <p:cxnSp>
          <p:nvCxnSpPr>
            <p:cNvPr id="70" name="Google Shape;70;p6"/>
            <p:cNvCxnSpPr/>
            <p:nvPr/>
          </p:nvCxnSpPr>
          <p:spPr>
            <a:xfrm>
              <a:off x="3178600" y="2295725"/>
              <a:ext cx="501000" cy="0"/>
            </a:xfrm>
            <a:prstGeom prst="straightConnector1">
              <a:avLst/>
            </a:prstGeom>
            <a:noFill/>
            <a:ln w="9525" cap="flat" cmpd="sng">
              <a:solidFill>
                <a:schemeClr val="dk2"/>
              </a:solidFill>
              <a:prstDash val="solid"/>
              <a:round/>
              <a:headEnd type="none" w="sm" len="sm"/>
              <a:tailEnd type="none" w="sm" len="sm"/>
            </a:ln>
          </p:spPr>
        </p:cxnSp>
        <p:sp>
          <p:nvSpPr>
            <p:cNvPr id="71" name="Google Shape;71;p6"/>
            <p:cNvSpPr/>
            <p:nvPr/>
          </p:nvSpPr>
          <p:spPr>
            <a:xfrm>
              <a:off x="3679600" y="161257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6"/>
            <p:cNvSpPr/>
            <p:nvPr/>
          </p:nvSpPr>
          <p:spPr>
            <a:xfrm>
              <a:off x="3679600" y="188962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6"/>
            <p:cNvSpPr/>
            <p:nvPr/>
          </p:nvSpPr>
          <p:spPr>
            <a:xfrm>
              <a:off x="3679600" y="2166675"/>
              <a:ext cx="238500" cy="2295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4" name="Google Shape;74;p6"/>
          <p:cNvSpPr txBox="1"/>
          <p:nvPr/>
        </p:nvSpPr>
        <p:spPr>
          <a:xfrm flipH="1">
            <a:off x="5930092" y="3733566"/>
            <a:ext cx="2406579" cy="1136341"/>
          </a:xfrm>
          <a:prstGeom prst="rect">
            <a:avLst/>
          </a:prstGeom>
          <a:noFill/>
          <a:ln w="9525" cap="flat" cmpd="sng">
            <a:solidFill>
              <a:srgbClr val="4BACC6"/>
            </a:solidFill>
            <a:prstDash val="solid"/>
            <a:round/>
            <a:headEnd type="none" w="sm" len="sm"/>
            <a:tailEnd type="none" w="sm" len="sm"/>
          </a:ln>
        </p:spPr>
        <p:txBody>
          <a:bodyPr spcFirstLastPara="1" wrap="square" lIns="91425" tIns="91425" rIns="91425" bIns="91425" anchor="t" anchorCtr="0">
            <a:noAutofit/>
          </a:bodyPr>
          <a:lstStyle/>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Durée: 3 heures</a:t>
            </a:r>
            <a:endParaRPr/>
          </a:p>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3 cas pratiques</a:t>
            </a:r>
            <a:endParaRPr/>
          </a:p>
          <a:p>
            <a:pPr marL="457200" marR="0" lvl="0" indent="0" algn="l" rtl="0">
              <a:lnSpc>
                <a:spcPct val="150000"/>
              </a:lnSpc>
              <a:spcBef>
                <a:spcPts val="0"/>
              </a:spcBef>
              <a:spcAft>
                <a:spcPts val="0"/>
              </a:spcAft>
              <a:buClr>
                <a:srgbClr val="000000"/>
              </a:buClr>
              <a:buSzPts val="1300"/>
              <a:buFont typeface="Arial"/>
              <a:buNone/>
            </a:pPr>
            <a:r>
              <a:rPr lang="fr-FR" sz="1300" b="0" i="0" u="none" strike="noStrike" cap="none">
                <a:solidFill>
                  <a:srgbClr val="000000"/>
                </a:solidFill>
                <a:latin typeface="Arial"/>
                <a:ea typeface="Arial"/>
                <a:cs typeface="Arial"/>
                <a:sym typeface="Arial"/>
              </a:rPr>
              <a:t>	(1 heure par cas)</a:t>
            </a:r>
            <a:endParaRPr/>
          </a:p>
        </p:txBody>
      </p:sp>
      <p:sp>
        <p:nvSpPr>
          <p:cNvPr id="75" name="Google Shape;75;p6"/>
          <p:cNvSpPr/>
          <p:nvPr/>
        </p:nvSpPr>
        <p:spPr>
          <a:xfrm>
            <a:off x="639930" y="5423912"/>
            <a:ext cx="7696741" cy="739338"/>
          </a:xfrm>
          <a:prstGeom prst="rect">
            <a:avLst/>
          </a:prstGeom>
          <a:solidFill>
            <a:srgbClr val="DAEEF3"/>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1800"/>
              <a:buFont typeface="Arial"/>
              <a:buNone/>
            </a:pPr>
            <a:r>
              <a:rPr lang="fr-FR" sz="1800" b="1" i="0" u="sng" strike="noStrike" cap="none">
                <a:solidFill>
                  <a:srgbClr val="000000"/>
                </a:solidFill>
                <a:latin typeface="Arial"/>
                <a:ea typeface="Arial"/>
                <a:cs typeface="Arial"/>
                <a:sym typeface="Arial"/>
              </a:rPr>
              <a:t>Atelier de restitution</a:t>
            </a:r>
            <a:endParaRPr/>
          </a:p>
          <a:p>
            <a:pPr marL="0" marR="0" lvl="0" indent="0" algn="ctr" rtl="0">
              <a:lnSpc>
                <a:spcPct val="150000"/>
              </a:lnSpc>
              <a:spcBef>
                <a:spcPts val="0"/>
              </a:spcBef>
              <a:spcAft>
                <a:spcPts val="0"/>
              </a:spcAft>
              <a:buNone/>
            </a:pPr>
            <a:r>
              <a:rPr lang="fr-FR" sz="1400" b="0" i="0" u="none" strike="noStrike" cap="none">
                <a:solidFill>
                  <a:srgbClr val="000000"/>
                </a:solidFill>
                <a:latin typeface="Arial"/>
                <a:ea typeface="Arial"/>
                <a:cs typeface="Arial"/>
                <a:sym typeface="Arial"/>
              </a:rPr>
              <a:t>document commun</a:t>
            </a:r>
            <a:endParaRPr sz="1400" b="1" i="0" u="sng" strike="noStrike" cap="none">
              <a:solidFill>
                <a:srgbClr val="000000"/>
              </a:solidFill>
              <a:latin typeface="Arial"/>
              <a:ea typeface="Arial"/>
              <a:cs typeface="Arial"/>
              <a:sym typeface="Arial"/>
            </a:endParaRPr>
          </a:p>
        </p:txBody>
      </p:sp>
      <p:sp>
        <p:nvSpPr>
          <p:cNvPr id="76" name="Google Shape;76;p6"/>
          <p:cNvSpPr/>
          <p:nvPr/>
        </p:nvSpPr>
        <p:spPr>
          <a:xfrm>
            <a:off x="1714631" y="4921719"/>
            <a:ext cx="257175" cy="502193"/>
          </a:xfrm>
          <a:prstGeom prst="downArrow">
            <a:avLst>
              <a:gd name="adj1" fmla="val 50000"/>
              <a:gd name="adj2" fmla="val 50000"/>
            </a:avLst>
          </a:prstGeom>
          <a:solidFill>
            <a:srgbClr val="92CCD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7" name="Google Shape;77;p6"/>
          <p:cNvSpPr/>
          <p:nvPr/>
        </p:nvSpPr>
        <p:spPr>
          <a:xfrm>
            <a:off x="4359712" y="4921719"/>
            <a:ext cx="257175" cy="502193"/>
          </a:xfrm>
          <a:prstGeom prst="downArrow">
            <a:avLst>
              <a:gd name="adj1" fmla="val 50000"/>
              <a:gd name="adj2" fmla="val 50000"/>
            </a:avLst>
          </a:prstGeom>
          <a:solidFill>
            <a:srgbClr val="92CCD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8" name="Google Shape;78;p6"/>
          <p:cNvSpPr/>
          <p:nvPr/>
        </p:nvSpPr>
        <p:spPr>
          <a:xfrm>
            <a:off x="7004793" y="4921719"/>
            <a:ext cx="257175" cy="502193"/>
          </a:xfrm>
          <a:prstGeom prst="downArrow">
            <a:avLst>
              <a:gd name="adj1" fmla="val 50000"/>
              <a:gd name="adj2" fmla="val 50000"/>
            </a:avLst>
          </a:prstGeom>
          <a:solidFill>
            <a:srgbClr val="92CCD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9" name="Google Shape;79;p6"/>
          <p:cNvSpPr/>
          <p:nvPr/>
        </p:nvSpPr>
        <p:spPr>
          <a:xfrm>
            <a:off x="1405997" y="2037521"/>
            <a:ext cx="6421780" cy="430456"/>
          </a:xfrm>
          <a:prstGeom prst="roundRect">
            <a:avLst>
              <a:gd name="adj" fmla="val 16667"/>
            </a:avLst>
          </a:prstGeom>
          <a:solidFill>
            <a:srgbClr val="DAEEF3"/>
          </a:solidFill>
          <a:ln w="25400" cap="flat" cmpd="sng">
            <a:solidFill>
              <a:srgbClr val="4BACC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300">
                <a:solidFill>
                  <a:schemeClr val="dk1"/>
                </a:solidFill>
              </a:rPr>
              <a:t>Universités Algériennes: s</a:t>
            </a:r>
            <a:r>
              <a:rPr lang="fr-FR" sz="1300" b="0" i="0" u="none" strike="noStrike" cap="none">
                <a:solidFill>
                  <a:schemeClr val="dk1"/>
                </a:solidFill>
                <a:latin typeface="Arial"/>
                <a:ea typeface="Arial"/>
                <a:cs typeface="Arial"/>
                <a:sym typeface="Arial"/>
              </a:rPr>
              <a:t>éance interne d</a:t>
            </a:r>
            <a:r>
              <a:rPr lang="fr-FR" sz="1300">
                <a:solidFill>
                  <a:schemeClr val="dk1"/>
                </a:solidFill>
              </a:rPr>
              <a:t>’organisation</a:t>
            </a:r>
            <a:r>
              <a:rPr lang="fr-FR" sz="1300" b="0" i="0" u="none" strike="noStrike" cap="none">
                <a:solidFill>
                  <a:schemeClr val="dk1"/>
                </a:solidFill>
                <a:latin typeface="Arial"/>
                <a:ea typeface="Arial"/>
                <a:cs typeface="Arial"/>
                <a:sym typeface="Arial"/>
              </a:rPr>
              <a:t> au niveau de chaque université</a:t>
            </a:r>
            <a:r>
              <a:rPr lang="fr-FR" sz="1300">
                <a:solidFill>
                  <a:schemeClr val="dk1"/>
                </a:solidFill>
              </a:rPr>
              <a:t>.</a:t>
            </a:r>
            <a:endParaRPr sz="1300"/>
          </a:p>
        </p:txBody>
      </p:sp>
      <p:sp>
        <p:nvSpPr>
          <p:cNvPr id="80" name="Google Shape;80;p6"/>
          <p:cNvSpPr txBox="1"/>
          <p:nvPr/>
        </p:nvSpPr>
        <p:spPr>
          <a:xfrm>
            <a:off x="2944757" y="714588"/>
            <a:ext cx="3023424" cy="487800"/>
          </a:xfrm>
          <a:prstGeom prst="rect">
            <a:avLst/>
          </a:prstGeom>
          <a:solidFill>
            <a:schemeClr val="lt1"/>
          </a:solid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rgbClr val="9D363E"/>
              </a:buClr>
              <a:buSzPts val="3200"/>
              <a:buFont typeface="Avenir"/>
              <a:buNone/>
            </a:pPr>
            <a:r>
              <a:rPr lang="fr-FR" sz="3000" b="1" i="0" u="none" strike="noStrike" cap="none">
                <a:solidFill>
                  <a:srgbClr val="9D363E"/>
                </a:solidFill>
                <a:latin typeface="Arial"/>
                <a:ea typeface="Arial"/>
                <a:cs typeface="Arial"/>
                <a:sym typeface="Arial"/>
              </a:rPr>
              <a:t>WP3 - Ateliers</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Times New Roman"/>
              <a:buNone/>
            </a:pPr>
            <a:endParaRPr sz="1400" b="1" i="0" u="none" strike="noStrike" cap="none">
              <a:solidFill>
                <a:srgbClr val="000000"/>
              </a:solidFill>
              <a:latin typeface="Avenir"/>
              <a:ea typeface="Avenir"/>
              <a:cs typeface="Avenir"/>
              <a:sym typeface="Avenir"/>
            </a:endParaRPr>
          </a:p>
        </p:txBody>
      </p:sp>
      <p:sp>
        <p:nvSpPr>
          <p:cNvPr id="81" name="Google Shape;81;p6"/>
          <p:cNvSpPr/>
          <p:nvPr/>
        </p:nvSpPr>
        <p:spPr>
          <a:xfrm>
            <a:off x="1371140" y="1395764"/>
            <a:ext cx="6421780" cy="430456"/>
          </a:xfrm>
          <a:prstGeom prst="roundRect">
            <a:avLst>
              <a:gd name="adj" fmla="val 16667"/>
            </a:avLst>
          </a:prstGeom>
          <a:solidFill>
            <a:srgbClr val="DAEEF3"/>
          </a:solidFill>
          <a:ln w="25400" cap="flat" cmpd="sng">
            <a:solidFill>
              <a:srgbClr val="4BACC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300" dirty="0">
                <a:solidFill>
                  <a:schemeClr val="dk1"/>
                </a:solidFill>
              </a:rPr>
              <a:t>Equipe WP3: e</a:t>
            </a:r>
            <a:r>
              <a:rPr lang="fr-FR" sz="1300" b="0" i="0" u="none" strike="noStrike" cap="none" dirty="0">
                <a:solidFill>
                  <a:schemeClr val="dk1"/>
                </a:solidFill>
                <a:latin typeface="Arial"/>
                <a:ea typeface="Arial"/>
                <a:cs typeface="Arial"/>
                <a:sym typeface="Arial"/>
              </a:rPr>
              <a:t>nvoi du document avec </a:t>
            </a:r>
            <a:r>
              <a:rPr lang="fr-FR" sz="1300" dirty="0">
                <a:solidFill>
                  <a:schemeClr val="dk1"/>
                </a:solidFill>
              </a:rPr>
              <a:t>d</a:t>
            </a:r>
            <a:r>
              <a:rPr lang="fr-FR" sz="1300" b="0" i="0" u="none" strike="noStrike" cap="none" dirty="0">
                <a:solidFill>
                  <a:schemeClr val="dk1"/>
                </a:solidFill>
                <a:latin typeface="Arial"/>
                <a:ea typeface="Arial"/>
                <a:cs typeface="Arial"/>
                <a:sym typeface="Arial"/>
              </a:rPr>
              <a:t>es lignes guides et les cas pratiques</a:t>
            </a:r>
            <a:r>
              <a:rPr lang="fr-FR" sz="1300" dirty="0">
                <a:solidFill>
                  <a:schemeClr val="dk1"/>
                </a:solidFill>
              </a:rPr>
              <a:t> à chaque groupe.</a:t>
            </a:r>
            <a:endParaRPr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7"/>
          <p:cNvSpPr txBox="1"/>
          <p:nvPr/>
        </p:nvSpPr>
        <p:spPr>
          <a:xfrm>
            <a:off x="954909" y="1587184"/>
            <a:ext cx="7234200" cy="318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Les destinataires </a:t>
            </a:r>
            <a:r>
              <a:rPr lang="fr-FR"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285750" marR="0" lvl="3" indent="-285750" algn="l" rtl="0">
              <a:lnSpc>
                <a:spcPct val="100000"/>
              </a:lnSpc>
              <a:spcBef>
                <a:spcPts val="0"/>
              </a:spcBef>
              <a:spcAft>
                <a:spcPts val="0"/>
              </a:spcAft>
              <a:buClr>
                <a:schemeClr val="dk1"/>
              </a:buClr>
              <a:buSzPts val="1800"/>
              <a:buFont typeface="Arial"/>
              <a:buChar char="•"/>
            </a:pPr>
            <a:r>
              <a:rPr lang="fr-FR" sz="1400" b="0" i="0" u="none" strike="noStrike" cap="none">
                <a:solidFill>
                  <a:schemeClr val="dk1"/>
                </a:solidFill>
                <a:latin typeface="Arial"/>
                <a:ea typeface="Arial"/>
                <a:cs typeface="Arial"/>
                <a:sym typeface="Arial"/>
              </a:rPr>
              <a:t>3-5 personnes par EES algérien (participants à la formation en ligne)</a:t>
            </a:r>
            <a:endParaRPr/>
          </a:p>
          <a:p>
            <a:pPr marL="285750" marR="0" lvl="1" indent="-285750" algn="l" rtl="0">
              <a:lnSpc>
                <a:spcPct val="100000"/>
              </a:lnSpc>
              <a:spcBef>
                <a:spcPts val="0"/>
              </a:spcBef>
              <a:spcAft>
                <a:spcPts val="0"/>
              </a:spcAft>
              <a:buClr>
                <a:schemeClr val="dk1"/>
              </a:buClr>
              <a:buSzPts val="1800"/>
              <a:buFont typeface="Arial"/>
              <a:buChar char="•"/>
            </a:pPr>
            <a:r>
              <a:rPr lang="fr-FR" sz="1400" b="0" i="0" u="none" strike="noStrike" cap="none">
                <a:solidFill>
                  <a:schemeClr val="dk1"/>
                </a:solidFill>
                <a:latin typeface="Arial"/>
                <a:ea typeface="Arial"/>
                <a:cs typeface="Arial"/>
                <a:sym typeface="Arial"/>
              </a:rPr>
              <a:t>2 représentants du MESRS; </a:t>
            </a:r>
            <a:endParaRPr/>
          </a:p>
          <a:p>
            <a:pPr marL="285750" marR="0" lvl="1" indent="-285750" algn="l" rtl="0">
              <a:lnSpc>
                <a:spcPct val="100000"/>
              </a:lnSpc>
              <a:spcBef>
                <a:spcPts val="0"/>
              </a:spcBef>
              <a:spcAft>
                <a:spcPts val="0"/>
              </a:spcAft>
              <a:buClr>
                <a:schemeClr val="dk1"/>
              </a:buClr>
              <a:buSzPts val="1800"/>
              <a:buFont typeface="Arial"/>
              <a:buChar char="•"/>
            </a:pPr>
            <a:r>
              <a:rPr lang="fr-FR" sz="1400" b="0" i="0" u="none" strike="noStrike" cap="none">
                <a:solidFill>
                  <a:schemeClr val="dk1"/>
                </a:solidFill>
                <a:latin typeface="Arial"/>
                <a:ea typeface="Arial"/>
                <a:cs typeface="Arial"/>
                <a:sym typeface="Arial"/>
              </a:rPr>
              <a:t>2 représentants de la CIAQES.</a:t>
            </a:r>
            <a:endParaRPr/>
          </a:p>
          <a:p>
            <a:pPr marL="285750" marR="0" lvl="0" indent="-171450" algn="l" rtl="0">
              <a:lnSpc>
                <a:spcPct val="100000"/>
              </a:lnSpc>
              <a:spcBef>
                <a:spcPts val="0"/>
              </a:spcBef>
              <a:spcAft>
                <a:spcPts val="0"/>
              </a:spcAft>
              <a:buClr>
                <a:schemeClr val="dk1"/>
              </a:buClr>
              <a:buSzPts val="1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Les modérateurs / modératrices : </a:t>
            </a:r>
            <a:endParaRPr/>
          </a:p>
          <a:p>
            <a:pPr marL="0" marR="0" lvl="0" indent="0" algn="l" rtl="0">
              <a:lnSpc>
                <a:spcPct val="100000"/>
              </a:lnSpc>
              <a:spcBef>
                <a:spcPts val="0"/>
              </a:spcBef>
              <a:spcAft>
                <a:spcPts val="0"/>
              </a:spcAft>
              <a:buNone/>
            </a:pP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200" b="0" i="0" u="none" strike="noStrike" cap="none">
                <a:solidFill>
                  <a:srgbClr val="000000"/>
                </a:solidFill>
                <a:latin typeface="Arial"/>
                <a:ea typeface="Arial"/>
                <a:cs typeface="Arial"/>
                <a:sym typeface="Arial"/>
              </a:rPr>
              <a:t>La discussion dans chaque atelier régional sera modérée par un représentant des universités algériennes. On demandera de </a:t>
            </a:r>
            <a:r>
              <a:rPr lang="fr-FR" sz="1200"/>
              <a:t>désigner</a:t>
            </a:r>
            <a:r>
              <a:rPr lang="fr-FR" sz="1200" b="0" i="0" u="none" strike="noStrike" cap="none">
                <a:solidFill>
                  <a:srgbClr val="000000"/>
                </a:solidFill>
                <a:latin typeface="Arial"/>
                <a:ea typeface="Arial"/>
                <a:cs typeface="Arial"/>
                <a:sym typeface="Arial"/>
              </a:rPr>
              <a:t> un modérateur ou modératrice pour chaque groupe.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7" name="Google Shape;87;p7"/>
          <p:cNvSpPr txBox="1"/>
          <p:nvPr/>
        </p:nvSpPr>
        <p:spPr>
          <a:xfrm>
            <a:off x="2944757" y="714588"/>
            <a:ext cx="3023424" cy="487800"/>
          </a:xfrm>
          <a:prstGeom prst="rect">
            <a:avLst/>
          </a:prstGeom>
          <a:solidFill>
            <a:schemeClr val="lt1"/>
          </a:solid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rgbClr val="9D363E"/>
              </a:buClr>
              <a:buSzPts val="3200"/>
              <a:buFont typeface="Avenir"/>
              <a:buNone/>
            </a:pPr>
            <a:r>
              <a:rPr lang="fr-FR" sz="3000" b="1" i="0" u="none" strike="noStrike" cap="none">
                <a:solidFill>
                  <a:srgbClr val="9D363E"/>
                </a:solidFill>
                <a:latin typeface="Arial"/>
                <a:ea typeface="Arial"/>
                <a:cs typeface="Arial"/>
                <a:sym typeface="Arial"/>
              </a:rPr>
              <a:t>WP3 - Ateliers</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Times New Roman"/>
              <a:buNone/>
            </a:pPr>
            <a:endParaRPr sz="1400" b="1" i="0" u="none" strike="noStrike" cap="none">
              <a:solidFill>
                <a:srgbClr val="000000"/>
              </a:solidFill>
              <a:latin typeface="Avenir"/>
              <a:ea typeface="Avenir"/>
              <a:cs typeface="Avenir"/>
              <a:sym typeface="Avenir"/>
            </a:endParaRPr>
          </a:p>
        </p:txBody>
      </p:sp>
      <p:sp>
        <p:nvSpPr>
          <p:cNvPr id="88" name="Google Shape;88;p7"/>
          <p:cNvSpPr/>
          <p:nvPr/>
        </p:nvSpPr>
        <p:spPr>
          <a:xfrm>
            <a:off x="953197" y="4410875"/>
            <a:ext cx="2137200" cy="12570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fr-FR" sz="1400" b="1" i="0" u="sng" strike="noStrike" cap="none">
                <a:solidFill>
                  <a:srgbClr val="000000"/>
                </a:solidFill>
                <a:latin typeface="Arial"/>
                <a:ea typeface="Arial"/>
                <a:cs typeface="Arial"/>
                <a:sym typeface="Arial"/>
              </a:rPr>
              <a:t>Atelier 1 </a:t>
            </a:r>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fr-FR" sz="1100" b="1" i="0" u="none" strike="noStrike" cap="none">
                <a:solidFill>
                  <a:schemeClr val="dk1"/>
                </a:solidFill>
                <a:latin typeface="Arial"/>
                <a:ea typeface="Arial"/>
                <a:cs typeface="Arial"/>
                <a:sym typeface="Arial"/>
              </a:rPr>
              <a:t>Groupe: Alger 1, Alger 2, EPAU et </a:t>
            </a:r>
            <a:r>
              <a:rPr lang="fr-FR" sz="1100" b="1" i="0" u="none" strike="noStrike" cap="none">
                <a:solidFill>
                  <a:srgbClr val="000000"/>
                </a:solidFill>
                <a:latin typeface="Arial"/>
                <a:ea typeface="Arial"/>
                <a:cs typeface="Arial"/>
                <a:sym typeface="Arial"/>
              </a:rPr>
              <a:t>Tizi Ouzou</a:t>
            </a:r>
            <a:endParaRPr sz="1100" b="1" i="0" u="none" strike="noStrike" cap="none">
              <a:solidFill>
                <a:schemeClr val="dk1"/>
              </a:solidFill>
              <a:latin typeface="Arial"/>
              <a:ea typeface="Arial"/>
              <a:cs typeface="Arial"/>
              <a:sym typeface="Arial"/>
            </a:endParaRPr>
          </a:p>
        </p:txBody>
      </p:sp>
      <p:sp>
        <p:nvSpPr>
          <p:cNvPr id="89" name="Google Shape;89;p7"/>
          <p:cNvSpPr/>
          <p:nvPr/>
        </p:nvSpPr>
        <p:spPr>
          <a:xfrm rot="-1479765">
            <a:off x="1803299" y="4564146"/>
            <a:ext cx="1196330" cy="349286"/>
          </a:xfrm>
          <a:prstGeom prst="rect">
            <a:avLst/>
          </a:prstGeom>
          <a:solidFill>
            <a:srgbClr val="FFE500"/>
          </a:solidFill>
          <a:ln w="25400" cap="flat" cmpd="sng">
            <a:solidFill>
              <a:srgbClr val="FFC00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050" b="0" i="0" u="none" strike="noStrike" cap="none">
                <a:solidFill>
                  <a:schemeClr val="dk1"/>
                </a:solidFill>
                <a:latin typeface="Arial"/>
                <a:ea typeface="Arial"/>
                <a:cs typeface="Arial"/>
                <a:sym typeface="Arial"/>
              </a:rPr>
              <a:t>Modérateur/trice</a:t>
            </a:r>
            <a:endParaRPr sz="1050" b="0" i="0" u="none" strike="noStrike" cap="none">
              <a:solidFill>
                <a:schemeClr val="dk1"/>
              </a:solidFill>
              <a:latin typeface="Arial"/>
              <a:ea typeface="Arial"/>
              <a:cs typeface="Arial"/>
              <a:sym typeface="Arial"/>
            </a:endParaRPr>
          </a:p>
        </p:txBody>
      </p:sp>
      <p:sp>
        <p:nvSpPr>
          <p:cNvPr id="90" name="Google Shape;90;p7"/>
          <p:cNvSpPr/>
          <p:nvPr/>
        </p:nvSpPr>
        <p:spPr>
          <a:xfrm>
            <a:off x="3475171" y="4412721"/>
            <a:ext cx="2137200" cy="12552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fr-FR" sz="1400" b="1" i="0" u="sng" strike="noStrike" cap="none">
                <a:solidFill>
                  <a:srgbClr val="000000"/>
                </a:solidFill>
                <a:latin typeface="Arial"/>
                <a:ea typeface="Arial"/>
                <a:cs typeface="Arial"/>
                <a:sym typeface="Arial"/>
              </a:rPr>
              <a:t>Atelier 2</a:t>
            </a:r>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fr-FR" sz="1100" b="1" i="0" u="none" strike="noStrike" cap="none">
                <a:solidFill>
                  <a:schemeClr val="dk1"/>
                </a:solidFill>
                <a:latin typeface="Arial"/>
                <a:ea typeface="Arial"/>
                <a:cs typeface="Arial"/>
                <a:sym typeface="Arial"/>
              </a:rPr>
              <a:t>Groupe : SBA, USTO, El Oued, Ouargla</a:t>
            </a:r>
            <a:endParaRPr sz="1100" b="1" i="0" u="none" strike="noStrike" cap="none">
              <a:solidFill>
                <a:srgbClr val="000000"/>
              </a:solidFill>
              <a:latin typeface="Arial"/>
              <a:ea typeface="Arial"/>
              <a:cs typeface="Arial"/>
              <a:sym typeface="Arial"/>
            </a:endParaRPr>
          </a:p>
        </p:txBody>
      </p:sp>
      <p:sp>
        <p:nvSpPr>
          <p:cNvPr id="91" name="Google Shape;91;p7"/>
          <p:cNvSpPr/>
          <p:nvPr/>
        </p:nvSpPr>
        <p:spPr>
          <a:xfrm rot="-1479765">
            <a:off x="4346874" y="4564144"/>
            <a:ext cx="1196330" cy="349286"/>
          </a:xfrm>
          <a:prstGeom prst="rect">
            <a:avLst/>
          </a:prstGeom>
          <a:solidFill>
            <a:srgbClr val="FFE500"/>
          </a:solidFill>
          <a:ln w="25400" cap="flat" cmpd="sng">
            <a:solidFill>
              <a:srgbClr val="FFC00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050" b="0" i="0" u="none" strike="noStrike" cap="none">
                <a:solidFill>
                  <a:schemeClr val="dk1"/>
                </a:solidFill>
                <a:latin typeface="Arial"/>
                <a:ea typeface="Arial"/>
                <a:cs typeface="Arial"/>
                <a:sym typeface="Arial"/>
              </a:rPr>
              <a:t>Modérateur/trice</a:t>
            </a:r>
            <a:endParaRPr sz="1050" b="0" i="0" u="none" strike="noStrike" cap="none">
              <a:solidFill>
                <a:schemeClr val="dk1"/>
              </a:solidFill>
              <a:latin typeface="Arial"/>
              <a:ea typeface="Arial"/>
              <a:cs typeface="Arial"/>
              <a:sym typeface="Arial"/>
            </a:endParaRPr>
          </a:p>
        </p:txBody>
      </p:sp>
      <p:sp>
        <p:nvSpPr>
          <p:cNvPr id="92" name="Google Shape;92;p7"/>
          <p:cNvSpPr/>
          <p:nvPr/>
        </p:nvSpPr>
        <p:spPr>
          <a:xfrm>
            <a:off x="5997145" y="4410875"/>
            <a:ext cx="2137200" cy="12570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fr-FR" sz="1400" b="1" i="0" u="sng" strike="noStrike" cap="none">
                <a:solidFill>
                  <a:srgbClr val="000000"/>
                </a:solidFill>
                <a:latin typeface="Arial"/>
                <a:ea typeface="Arial"/>
                <a:cs typeface="Arial"/>
                <a:sym typeface="Arial"/>
              </a:rPr>
              <a:t>Atelier 3 </a:t>
            </a:r>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fr-FR" sz="1100" b="1" i="0" u="none" strike="noStrike" cap="none">
                <a:solidFill>
                  <a:schemeClr val="dk1"/>
                </a:solidFill>
                <a:latin typeface="Arial"/>
                <a:ea typeface="Arial"/>
                <a:cs typeface="Arial"/>
                <a:sym typeface="Arial"/>
              </a:rPr>
              <a:t>Groupe: Sétif 1, Sétif 2, Skikda, Bejaia</a:t>
            </a:r>
            <a:endParaRPr sz="1100" b="1" i="0" u="none" strike="noStrike" cap="none">
              <a:solidFill>
                <a:srgbClr val="000000"/>
              </a:solidFill>
              <a:latin typeface="Arial"/>
              <a:ea typeface="Arial"/>
              <a:cs typeface="Arial"/>
              <a:sym typeface="Arial"/>
            </a:endParaRPr>
          </a:p>
        </p:txBody>
      </p:sp>
      <p:sp>
        <p:nvSpPr>
          <p:cNvPr id="93" name="Google Shape;93;p7"/>
          <p:cNvSpPr/>
          <p:nvPr/>
        </p:nvSpPr>
        <p:spPr>
          <a:xfrm rot="-1479765">
            <a:off x="6868848" y="4564144"/>
            <a:ext cx="1196330" cy="349286"/>
          </a:xfrm>
          <a:prstGeom prst="rect">
            <a:avLst/>
          </a:prstGeom>
          <a:solidFill>
            <a:srgbClr val="FFE500"/>
          </a:solidFill>
          <a:ln w="25400" cap="flat" cmpd="sng">
            <a:solidFill>
              <a:srgbClr val="FFC00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050" b="0" i="0" u="none" strike="noStrike" cap="none">
                <a:solidFill>
                  <a:schemeClr val="dk1"/>
                </a:solidFill>
                <a:latin typeface="Arial"/>
                <a:ea typeface="Arial"/>
                <a:cs typeface="Arial"/>
                <a:sym typeface="Arial"/>
              </a:rPr>
              <a:t>Modérateur/trice</a:t>
            </a:r>
            <a:endParaRPr sz="105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0"/>
          <p:cNvSpPr/>
          <p:nvPr/>
        </p:nvSpPr>
        <p:spPr>
          <a:xfrm>
            <a:off x="-2" y="1"/>
            <a:ext cx="9173609" cy="4240212"/>
          </a:xfrm>
          <a:prstGeom prst="rect">
            <a:avLst/>
          </a:prstGeom>
          <a:solidFill>
            <a:srgbClr val="A33A3C"/>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Times New Roman"/>
              <a:ea typeface="Times New Roman"/>
              <a:cs typeface="Times New Roman"/>
              <a:sym typeface="Times New Roman"/>
            </a:endParaRPr>
          </a:p>
        </p:txBody>
      </p:sp>
      <p:sp>
        <p:nvSpPr>
          <p:cNvPr id="99" name="Google Shape;99;p10"/>
          <p:cNvSpPr txBox="1"/>
          <p:nvPr/>
        </p:nvSpPr>
        <p:spPr>
          <a:xfrm>
            <a:off x="-1" y="1606550"/>
            <a:ext cx="9144002" cy="463562"/>
          </a:xfrm>
          <a:prstGeom prst="rect">
            <a:avLst/>
          </a:prstGeom>
          <a:noFill/>
          <a:ln>
            <a:noFill/>
          </a:ln>
        </p:spPr>
        <p:txBody>
          <a:bodyPr spcFirstLastPara="1" wrap="square" lIns="46775" tIns="46775" rIns="46775" bIns="46775" anchor="t" anchorCtr="0">
            <a:spAutoFit/>
          </a:bodyPr>
          <a:lstStyle/>
          <a:p>
            <a:pPr marL="0" marR="0" lvl="0" indent="0" algn="ctr" rtl="0">
              <a:lnSpc>
                <a:spcPct val="100000"/>
              </a:lnSpc>
              <a:spcBef>
                <a:spcPts val="0"/>
              </a:spcBef>
              <a:spcAft>
                <a:spcPts val="0"/>
              </a:spcAft>
              <a:buClr>
                <a:srgbClr val="FFFFFF"/>
              </a:buClr>
              <a:buSzPts val="1300"/>
              <a:buFont typeface="Calibri"/>
              <a:buNone/>
            </a:pPr>
            <a:r>
              <a:rPr lang="fr-FR" sz="1300" b="1" i="0" u="none" strike="noStrike" cap="none">
                <a:solidFill>
                  <a:srgbClr val="FFFFFF"/>
                </a:solidFill>
                <a:latin typeface="Calibri"/>
                <a:ea typeface="Calibri"/>
                <a:cs typeface="Calibri"/>
                <a:sym typeface="Calibri"/>
              </a:rPr>
              <a:t>L’Enseignement Supérieur Algérien à l’heure de la Gouvernance Universitaire</a:t>
            </a:r>
            <a:endParaRPr sz="1300" b="1" i="0" u="none" strike="noStrike" cap="none">
              <a:solidFill>
                <a:srgbClr val="FFFFFF"/>
              </a:solidFill>
              <a:latin typeface="Calibri"/>
              <a:ea typeface="Calibri"/>
              <a:cs typeface="Calibri"/>
              <a:sym typeface="Calibri"/>
            </a:endParaRPr>
          </a:p>
        </p:txBody>
      </p:sp>
      <p:grpSp>
        <p:nvGrpSpPr>
          <p:cNvPr id="100" name="Google Shape;100;p10"/>
          <p:cNvGrpSpPr/>
          <p:nvPr/>
        </p:nvGrpSpPr>
        <p:grpSpPr>
          <a:xfrm>
            <a:off x="1296987" y="5619749"/>
            <a:ext cx="6548439" cy="292101"/>
            <a:chOff x="0" y="0"/>
            <a:chExt cx="6548438" cy="292100"/>
          </a:xfrm>
        </p:grpSpPr>
        <p:sp>
          <p:nvSpPr>
            <p:cNvPr id="101" name="Google Shape;101;p10"/>
            <p:cNvSpPr txBox="1"/>
            <p:nvPr/>
          </p:nvSpPr>
          <p:spPr>
            <a:xfrm>
              <a:off x="936625" y="0"/>
              <a:ext cx="5611813" cy="250465"/>
            </a:xfrm>
            <a:prstGeom prst="rect">
              <a:avLst/>
            </a:prstGeom>
            <a:noFill/>
            <a:ln>
              <a:noFill/>
            </a:ln>
          </p:spPr>
          <p:txBody>
            <a:bodyPr spcFirstLastPara="1" wrap="square" lIns="46775" tIns="46775" rIns="46775" bIns="46775" anchor="t" anchorCtr="0">
              <a:spAutoFit/>
            </a:bodyPr>
            <a:lstStyle/>
            <a:p>
              <a:pPr marL="0" marR="0" lvl="0" indent="0" algn="l" rtl="0">
                <a:lnSpc>
                  <a:spcPct val="100000"/>
                </a:lnSpc>
                <a:spcBef>
                  <a:spcPts val="0"/>
                </a:spcBef>
                <a:spcAft>
                  <a:spcPts val="0"/>
                </a:spcAft>
                <a:buClr>
                  <a:srgbClr val="000000"/>
                </a:buClr>
                <a:buSzPts val="1200"/>
                <a:buFont typeface="Calibri"/>
                <a:buNone/>
              </a:pPr>
              <a:r>
                <a:rPr lang="fr-FR" sz="1200" b="0" i="0" u="none" strike="noStrike" cap="none">
                  <a:solidFill>
                    <a:srgbClr val="000000"/>
                  </a:solidFill>
                  <a:latin typeface="Calibri"/>
                  <a:ea typeface="Calibri"/>
                  <a:cs typeface="Calibri"/>
                  <a:sym typeface="Calibri"/>
                </a:rPr>
                <a:t>This work is licensed under a </a:t>
              </a:r>
              <a:r>
                <a:rPr lang="fr-FR" sz="1200" b="0" i="0" u="sng" strike="noStrike" cap="none">
                  <a:solidFill>
                    <a:srgbClr val="CCCC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Creative Commons Attribution 4.0 International License</a:t>
              </a:r>
              <a:endParaRPr sz="1400" b="0" i="0" u="none" strike="noStrike" cap="none">
                <a:solidFill>
                  <a:srgbClr val="000000"/>
                </a:solidFill>
                <a:latin typeface="Arial"/>
                <a:ea typeface="Arial"/>
                <a:cs typeface="Arial"/>
                <a:sym typeface="Arial"/>
              </a:endParaRPr>
            </a:p>
          </p:txBody>
        </p:sp>
        <p:pic>
          <p:nvPicPr>
            <p:cNvPr id="102" name="Google Shape;102;p10" descr="image.png"/>
            <p:cNvPicPr preferRelativeResize="0"/>
            <p:nvPr/>
          </p:nvPicPr>
          <p:blipFill rotWithShape="1">
            <a:blip r:embed="rId4">
              <a:alphaModFix/>
            </a:blip>
            <a:srcRect/>
            <a:stretch/>
          </p:blipFill>
          <p:spPr>
            <a:xfrm>
              <a:off x="0" y="1587"/>
              <a:ext cx="833438" cy="290513"/>
            </a:xfrm>
            <a:prstGeom prst="rect">
              <a:avLst/>
            </a:prstGeom>
            <a:noFill/>
            <a:ln>
              <a:noFill/>
            </a:ln>
          </p:spPr>
        </p:pic>
      </p:grpSp>
      <p:sp>
        <p:nvSpPr>
          <p:cNvPr id="103" name="Google Shape;103;p10"/>
          <p:cNvSpPr txBox="1"/>
          <p:nvPr/>
        </p:nvSpPr>
        <p:spPr>
          <a:xfrm>
            <a:off x="29606" y="2678879"/>
            <a:ext cx="9144002" cy="586955"/>
          </a:xfrm>
          <a:prstGeom prst="rect">
            <a:avLst/>
          </a:prstGeom>
          <a:noFill/>
          <a:ln>
            <a:noFill/>
          </a:ln>
        </p:spPr>
        <p:txBody>
          <a:bodyPr spcFirstLastPara="1" wrap="square" lIns="46775" tIns="46775" rIns="46775" bIns="46775" anchor="t" anchorCtr="0">
            <a:spAutoFit/>
          </a:bodyPr>
          <a:lstStyle/>
          <a:p>
            <a:pPr marL="0" marR="0" lvl="0" indent="0" algn="ctr" rtl="0">
              <a:lnSpc>
                <a:spcPct val="100000"/>
              </a:lnSpc>
              <a:spcBef>
                <a:spcPts val="0"/>
              </a:spcBef>
              <a:spcAft>
                <a:spcPts val="0"/>
              </a:spcAft>
              <a:buClr>
                <a:srgbClr val="FFFFFF"/>
              </a:buClr>
              <a:buSzPts val="3200"/>
              <a:buFont typeface="Avenir"/>
              <a:buNone/>
            </a:pPr>
            <a:r>
              <a:rPr lang="fr-FR" sz="3200" b="1" i="0" u="none" strike="noStrike" cap="none">
                <a:solidFill>
                  <a:srgbClr val="FFFFFF"/>
                </a:solidFill>
                <a:latin typeface="Avenir"/>
                <a:ea typeface="Avenir"/>
                <a:cs typeface="Avenir"/>
                <a:sym typeface="Avenir"/>
              </a:rPr>
              <a:t>MERCI POUR VOTRE ATTENTION</a:t>
            </a:r>
            <a:endParaRPr sz="3200" b="0" i="0" u="none" strike="noStrike" cap="none">
              <a:solidFill>
                <a:schemeClr val="accent6"/>
              </a:solidFill>
              <a:latin typeface="Avenir"/>
              <a:ea typeface="Avenir"/>
              <a:cs typeface="Avenir"/>
              <a:sym typeface="Avenir"/>
            </a:endParaRPr>
          </a:p>
        </p:txBody>
      </p:sp>
      <p:pic>
        <p:nvPicPr>
          <p:cNvPr id="104" name="Google Shape;104;p10" descr="image.jpeg"/>
          <p:cNvPicPr preferRelativeResize="0"/>
          <p:nvPr/>
        </p:nvPicPr>
        <p:blipFill rotWithShape="1">
          <a:blip r:embed="rId5">
            <a:alphaModFix/>
          </a:blip>
          <a:srcRect/>
          <a:stretch/>
        </p:blipFill>
        <p:spPr>
          <a:xfrm>
            <a:off x="3041650" y="4240212"/>
            <a:ext cx="3986213" cy="1138238"/>
          </a:xfrm>
          <a:prstGeom prst="rect">
            <a:avLst/>
          </a:prstGeom>
          <a:noFill/>
          <a:ln>
            <a:noFill/>
          </a:ln>
        </p:spPr>
      </p:pic>
      <p:pic>
        <p:nvPicPr>
          <p:cNvPr id="105" name="Google Shape;105;p10" descr="Logo-white.png"/>
          <p:cNvPicPr preferRelativeResize="0"/>
          <p:nvPr/>
        </p:nvPicPr>
        <p:blipFill rotWithShape="1">
          <a:blip r:embed="rId6">
            <a:alphaModFix/>
          </a:blip>
          <a:srcRect/>
          <a:stretch/>
        </p:blipFill>
        <p:spPr>
          <a:xfrm>
            <a:off x="3406232" y="258762"/>
            <a:ext cx="2331271" cy="1138428"/>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728</Words>
  <Application>Microsoft Office PowerPoint</Application>
  <PresentationFormat>Presentazione su schermo (4:3)</PresentationFormat>
  <Paragraphs>109</Paragraphs>
  <Slides>7</Slides>
  <Notes>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Arial</vt:lpstr>
      <vt:lpstr>Avenir</vt:lpstr>
      <vt:lpstr>Calibri</vt:lpstr>
      <vt:lpstr>Times New Roman</vt:lpstr>
      <vt:lpstr>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Toshiba</dc:creator>
  <cp:lastModifiedBy>utente</cp:lastModifiedBy>
  <cp:revision>1</cp:revision>
  <dcterms:modified xsi:type="dcterms:W3CDTF">2021-05-31T13:13:40Z</dcterms:modified>
</cp:coreProperties>
</file>