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4" r:id="rId4"/>
    <p:sldId id="266" r:id="rId5"/>
    <p:sldId id="270" r:id="rId6"/>
    <p:sldId id="268" r:id="rId7"/>
    <p:sldId id="269" r:id="rId8"/>
    <p:sldId id="259" r:id="rId9"/>
  </p:sldIdLst>
  <p:sldSz cx="9144000" cy="6858000" type="screen4x3"/>
  <p:notesSz cx="6742113" cy="98726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1pPr>
    <a:lvl2pPr marL="0" marR="0" indent="4572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2pPr>
    <a:lvl3pPr marL="0" marR="0" indent="9144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3pPr>
    <a:lvl4pPr marL="0" marR="0" indent="13716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4pPr>
    <a:lvl5pPr marL="0" marR="0" indent="18288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5pPr>
    <a:lvl6pPr marL="0" marR="0" indent="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6pPr>
    <a:lvl7pPr marL="0" marR="0" indent="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7pPr>
    <a:lvl8pPr marL="0" marR="0" indent="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8pPr>
    <a:lvl9pPr marL="0" marR="0" indent="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imes New Roman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 noRot="1" noChangeAspect="1"/>
          </p:cNvSpPr>
          <p:nvPr>
            <p:ph type="sldImg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898949" y="4689515"/>
            <a:ext cx="4944216" cy="444269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"/>
          <p:cNvSpPr/>
          <p:nvPr/>
        </p:nvSpPr>
        <p:spPr>
          <a:xfrm>
            <a:off x="-1" y="6326187"/>
            <a:ext cx="9144002" cy="546101"/>
          </a:xfrm>
          <a:prstGeom prst="rect">
            <a:avLst/>
          </a:prstGeom>
          <a:solidFill>
            <a:srgbClr val="A33A3C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www.esagovproject.eu"/>
          <p:cNvSpPr txBox="1"/>
          <p:nvPr/>
        </p:nvSpPr>
        <p:spPr>
          <a:xfrm>
            <a:off x="3163887" y="6440487"/>
            <a:ext cx="2816226" cy="282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>
            <a:spAutoFit/>
          </a:bodyPr>
          <a:lstStyle>
            <a:lvl1pPr algn="ct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www.esagovproject.eu</a:t>
            </a:r>
          </a:p>
        </p:txBody>
      </p:sp>
      <p:pic>
        <p:nvPicPr>
          <p:cNvPr id="4" name="image.jpeg" descr="image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9525" y="104775"/>
            <a:ext cx="2784475" cy="793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Logo-color.png" descr="Logo-color.png"/>
          <p:cNvPicPr>
            <a:picLocks noChangeAspect="1"/>
          </p:cNvPicPr>
          <p:nvPr/>
        </p:nvPicPr>
        <p:blipFill>
          <a:blip r:embed="rId4" cstate="print"/>
          <a:srcRect t="2079"/>
          <a:stretch>
            <a:fillRect/>
          </a:stretch>
        </p:blipFill>
        <p:spPr>
          <a:xfrm>
            <a:off x="146241" y="172243"/>
            <a:ext cx="1407956" cy="67325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olo Testo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 anchor="ctr"/>
          <a:lstStyle/>
          <a:p>
            <a:r>
              <a:t>Titolo Testo</a:t>
            </a:r>
          </a:p>
        </p:txBody>
      </p:sp>
      <p:sp>
        <p:nvSpPr>
          <p:cNvPr id="7" name="Corpo livello uno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hf hdr="0" dt="0"/>
  <p:txStyles>
    <p:titleStyle>
      <a:lvl1pPr marL="0" marR="0" indent="0" algn="l" defTabSz="44926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44926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44926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44926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44926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457200" algn="l" defTabSz="44926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914400" algn="l" defTabSz="44926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1371600" algn="l" defTabSz="44926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1828800" algn="l" defTabSz="449262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449262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342900" marR="0" indent="114300" algn="l" defTabSz="449262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342900" marR="0" indent="571500" algn="l" defTabSz="449262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342900" marR="0" indent="1028700" algn="l" defTabSz="449262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342900" marR="0" indent="1485900" algn="l" defTabSz="449262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342900" marR="0" indent="1943100" algn="l" defTabSz="449262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42900" marR="0" indent="2400300" algn="l" defTabSz="449262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42900" marR="0" indent="2857500" algn="l" defTabSz="449262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342900" marR="0" indent="3314700" algn="l" defTabSz="449262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creativecommons.org/licenses/by/4.0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Tavola disegno 2@2x-100.jpg" descr="Tavola disegno 2@2x-100.jpg"/>
          <p:cNvPicPr>
            <a:picLocks noChangeAspect="1"/>
          </p:cNvPicPr>
          <p:nvPr/>
        </p:nvPicPr>
        <p:blipFill>
          <a:blip r:embed="rId2" cstate="print"/>
          <a:srcRect t="11" b="11"/>
          <a:stretch>
            <a:fillRect/>
          </a:stretch>
        </p:blipFill>
        <p:spPr>
          <a:xfrm>
            <a:off x="3175" y="-17463"/>
            <a:ext cx="9144000" cy="687546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ZoneTexte 2"/>
          <p:cNvSpPr txBox="1"/>
          <p:nvPr/>
        </p:nvSpPr>
        <p:spPr>
          <a:xfrm>
            <a:off x="1619672" y="3717032"/>
            <a:ext cx="5976664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Times New Roman"/>
              </a:rPr>
              <a:t>RÉUNION DES</a:t>
            </a:r>
            <a:r>
              <a:rPr kumimoji="0" lang="fr-FR" sz="20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Times New Roman"/>
              </a:rPr>
              <a:t> PARTENAIRES, EN LIGNE</a:t>
            </a:r>
            <a:endParaRPr kumimoji="0" lang="fr-FR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/>
              <a:t>31 MAI 2021</a:t>
            </a:r>
            <a:endParaRPr kumimoji="0" lang="fr-FR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67744" y="501317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dirty="0">
                <a:solidFill>
                  <a:srgbClr val="FF0000"/>
                </a:solidFill>
              </a:rPr>
              <a:t>	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51520" y="1052736"/>
            <a:ext cx="8640960" cy="50475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WORK PACKAGE 3</a:t>
            </a:r>
            <a:endParaRPr lang="fr-FR" sz="1400" b="1" dirty="0">
              <a:solidFill>
                <a:srgbClr val="C00000"/>
              </a:solidFill>
            </a:endParaRPr>
          </a:p>
          <a:p>
            <a:pPr marL="0" marR="0" indent="0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2800" b="1" dirty="0"/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2800" b="1" dirty="0"/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2800" b="1" dirty="0"/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2800" b="1" dirty="0"/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2800" b="1" dirty="0"/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1916832"/>
            <a:ext cx="8352928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	</a:t>
            </a:r>
            <a:r>
              <a:rPr lang="fr-FR" sz="2200" b="1" dirty="0"/>
              <a:t>Coordinateur </a:t>
            </a:r>
            <a:r>
              <a:rPr lang="fr-FR" sz="2200" dirty="0"/>
              <a:t>: Université Ca’ Foscari de Venise (P2)</a:t>
            </a:r>
          </a:p>
          <a:p>
            <a:pPr algn="ctr"/>
            <a:r>
              <a:rPr lang="fr-FR" sz="2200" b="1" dirty="0"/>
              <a:t>Co-coordinateur </a:t>
            </a:r>
            <a:r>
              <a:rPr lang="fr-FR" sz="2200" dirty="0"/>
              <a:t>: Université </a:t>
            </a:r>
            <a:r>
              <a:rPr lang="fr-FR" sz="2200" dirty="0" err="1"/>
              <a:t>Djillali</a:t>
            </a:r>
            <a:r>
              <a:rPr lang="fr-FR" sz="2200" dirty="0"/>
              <a:t> </a:t>
            </a:r>
            <a:r>
              <a:rPr lang="fr-FR" sz="2200" dirty="0" err="1"/>
              <a:t>Liabes</a:t>
            </a:r>
            <a:r>
              <a:rPr lang="fr-FR" sz="2200" dirty="0"/>
              <a:t> de Sidi Bel </a:t>
            </a:r>
            <a:r>
              <a:rPr lang="fr-FR" sz="2200" dirty="0" err="1"/>
              <a:t>Abbès</a:t>
            </a:r>
            <a:r>
              <a:rPr lang="fr-FR" sz="2200" dirty="0"/>
              <a:t> (P11)</a:t>
            </a:r>
          </a:p>
          <a:p>
            <a:pPr algn="ctr"/>
            <a:endParaRPr lang="fr-FR" b="1" dirty="0"/>
          </a:p>
          <a:p>
            <a:pPr>
              <a:lnSpc>
                <a:spcPct val="150000"/>
              </a:lnSpc>
            </a:pPr>
            <a:r>
              <a:rPr lang="fr-FR" sz="2000" b="1" dirty="0"/>
              <a:t>OBJECTIF du WP3 :</a:t>
            </a:r>
          </a:p>
          <a:p>
            <a:pPr algn="justLow">
              <a:lnSpc>
                <a:spcPct val="150000"/>
              </a:lnSpc>
            </a:pPr>
            <a:r>
              <a:rPr lang="fr-FR" sz="2200" dirty="0"/>
              <a:t>Renforcement des capacités du personnel des Etablissements d’Enseignement Supérieur (EES) en matière d’</a:t>
            </a:r>
            <a:r>
              <a:rPr lang="fr-FR" sz="2200" b="1" dirty="0"/>
              <a:t>assurance qualité, </a:t>
            </a:r>
            <a:r>
              <a:rPr lang="fr-FR" sz="2200" dirty="0"/>
              <a:t>dans la perspective de la </a:t>
            </a:r>
            <a:r>
              <a:rPr lang="fr-FR" sz="2200" b="1" dirty="0"/>
              <a:t>définition du projet établissement (PE)</a:t>
            </a:r>
            <a:r>
              <a:rPr lang="fr-FR" sz="2200" dirty="0"/>
              <a:t>. </a:t>
            </a:r>
          </a:p>
          <a:p>
            <a:pPr algn="justLow">
              <a:lnSpc>
                <a:spcPct val="150000"/>
              </a:lnSpc>
            </a:pPr>
            <a:endParaRPr lang="fr-FR" sz="1200" dirty="0"/>
          </a:p>
          <a:p>
            <a:r>
              <a:rPr lang="fr-FR" sz="2200" b="1" dirty="0"/>
              <a:t>Format</a:t>
            </a:r>
            <a:r>
              <a:rPr lang="fr-FR" sz="2200" dirty="0"/>
              <a:t>  </a:t>
            </a:r>
            <a:r>
              <a:rPr lang="fr-FR" sz="2200" b="1" dirty="0"/>
              <a:t>initial</a:t>
            </a:r>
            <a:r>
              <a:rPr lang="fr-FR" sz="2200" dirty="0"/>
              <a:t> : 1 formation  modulaire de base, 3 ateliers locaux et 4 visites sur terrain.  </a:t>
            </a:r>
          </a:p>
          <a:p>
            <a:endParaRPr lang="fr-FR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528" y="980728"/>
            <a:ext cx="8352928" cy="77867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Times New Roman"/>
              </a:rPr>
              <a:t>FORMATION MODULAIRE DE BASE</a:t>
            </a: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800" b="1" dirty="0"/>
          </a:p>
          <a:p>
            <a:pPr lvl="0" algn="ctr">
              <a:spcAft>
                <a:spcPts val="600"/>
              </a:spcAft>
            </a:pPr>
            <a:endParaRPr lang="fr-FR" sz="1000" b="1" dirty="0"/>
          </a:p>
          <a:p>
            <a:pPr lvl="0" algn="ctr">
              <a:spcAft>
                <a:spcPts val="600"/>
              </a:spcAft>
            </a:pPr>
            <a:r>
              <a:rPr lang="fr-FR" sz="2400" b="1" dirty="0"/>
              <a:t>Aménagements suite à la situation sanitaire</a:t>
            </a:r>
          </a:p>
          <a:p>
            <a:pPr lvl="0" algn="ctr">
              <a:spcAft>
                <a:spcPts val="600"/>
              </a:spcAft>
            </a:pPr>
            <a:endParaRPr lang="fr-FR" sz="2000" b="1" dirty="0"/>
          </a:p>
          <a:p>
            <a:pPr lvl="0" algn="ctr">
              <a:spcAft>
                <a:spcPts val="600"/>
              </a:spcAft>
            </a:pPr>
            <a:endParaRPr lang="fr-FR" sz="2000" b="1" dirty="0"/>
          </a:p>
          <a:p>
            <a:pPr lvl="0" algn="ctr">
              <a:spcAft>
                <a:spcPts val="600"/>
              </a:spcAft>
            </a:pPr>
            <a:endParaRPr lang="fr-FR" sz="2000" b="1" dirty="0"/>
          </a:p>
          <a:p>
            <a:pPr lvl="0">
              <a:spcAft>
                <a:spcPts val="600"/>
              </a:spcAft>
            </a:pPr>
            <a:endParaRPr lang="fr-FR" sz="2000" b="1" dirty="0"/>
          </a:p>
          <a:p>
            <a:pPr lvl="0">
              <a:spcAft>
                <a:spcPts val="600"/>
              </a:spcAft>
            </a:pPr>
            <a:r>
              <a:rPr lang="fr-FR" sz="2000" b="1" dirty="0"/>
              <a:t>		Formation préparatoire                         Cours asynchrone</a:t>
            </a:r>
          </a:p>
          <a:p>
            <a:pPr lvl="0">
              <a:spcAft>
                <a:spcPts val="600"/>
              </a:spcAft>
            </a:pPr>
            <a:r>
              <a:rPr lang="fr-FR" sz="2000" b="1" dirty="0"/>
              <a:t>                en ligne (</a:t>
            </a:r>
            <a:r>
              <a:rPr lang="fr-FR" sz="2000" b="1" dirty="0" err="1"/>
              <a:t>webinaires</a:t>
            </a:r>
            <a:r>
              <a:rPr lang="fr-FR" sz="2000" b="1" dirty="0"/>
              <a:t>)                              en ligne (</a:t>
            </a:r>
            <a:r>
              <a:rPr lang="fr-FR" sz="2000" b="1" dirty="0" err="1"/>
              <a:t>Moodle</a:t>
            </a:r>
            <a:r>
              <a:rPr lang="fr-FR" sz="2000" b="1" dirty="0"/>
              <a:t>)</a:t>
            </a:r>
          </a:p>
          <a:p>
            <a:pPr lvl="0" algn="ctr">
              <a:spcAft>
                <a:spcPts val="600"/>
              </a:spcAft>
            </a:pPr>
            <a:endParaRPr lang="fr-FR" sz="2000" b="1" dirty="0"/>
          </a:p>
          <a:p>
            <a:pPr>
              <a:spcAft>
                <a:spcPts val="600"/>
              </a:spcAft>
            </a:pPr>
            <a:r>
              <a:rPr lang="fr-FR" sz="2000" b="1" dirty="0"/>
              <a:t>Formation en ligne (</a:t>
            </a:r>
            <a:r>
              <a:rPr lang="fr-FR" sz="2000" b="1" dirty="0" err="1"/>
              <a:t>Moodle</a:t>
            </a:r>
            <a:r>
              <a:rPr lang="fr-FR" sz="2000" b="1" dirty="0"/>
              <a:t>)</a:t>
            </a:r>
            <a:r>
              <a:rPr lang="fr-FR" sz="2000" dirty="0"/>
              <a:t> : Démarche qualité et projet d'établissement :                éléments fondamentaux et approches comparées.</a:t>
            </a:r>
          </a:p>
          <a:p>
            <a:endParaRPr lang="fr-FR" sz="800" dirty="0"/>
          </a:p>
          <a:p>
            <a:pPr>
              <a:spcAft>
                <a:spcPts val="600"/>
              </a:spcAft>
            </a:pPr>
            <a:r>
              <a:rPr lang="fr-FR" sz="2000" dirty="0"/>
              <a:t>Période : du </a:t>
            </a:r>
            <a:r>
              <a:rPr lang="fr-FR" sz="2000" b="1" dirty="0"/>
              <a:t>07 avril au 30 avril 2021 </a:t>
            </a:r>
            <a:r>
              <a:rPr lang="fr-FR" sz="2000" dirty="0"/>
              <a:t>puis prolongation jusqu’au  23 mai 2021.</a:t>
            </a:r>
          </a:p>
          <a:p>
            <a:pPr lvl="0">
              <a:spcAft>
                <a:spcPts val="600"/>
              </a:spcAft>
            </a:pPr>
            <a:endParaRPr lang="fr-FR" sz="2000" b="1" dirty="0"/>
          </a:p>
          <a:p>
            <a:pPr lvl="0" algn="ctr">
              <a:spcAft>
                <a:spcPts val="600"/>
              </a:spcAft>
            </a:pPr>
            <a:endParaRPr lang="fr-FR" sz="2000" b="1" dirty="0"/>
          </a:p>
          <a:p>
            <a:pPr lvl="0" algn="ctr">
              <a:spcAft>
                <a:spcPts val="600"/>
              </a:spcAft>
            </a:pPr>
            <a:endParaRPr lang="fr-FR" sz="2000" b="1" dirty="0"/>
          </a:p>
          <a:p>
            <a:pPr lvl="0" algn="ctr">
              <a:spcAft>
                <a:spcPts val="600"/>
              </a:spcAft>
            </a:pPr>
            <a:endParaRPr lang="fr-FR" sz="2000" b="1" dirty="0"/>
          </a:p>
          <a:p>
            <a:pPr lvl="0" algn="ctr">
              <a:spcAft>
                <a:spcPts val="600"/>
              </a:spcAft>
            </a:pPr>
            <a:endParaRPr lang="fr-FR" sz="2000" dirty="0"/>
          </a:p>
          <a:p>
            <a:pPr lvl="0">
              <a:spcAft>
                <a:spcPts val="600"/>
              </a:spcAft>
              <a:buFont typeface="Wingdings" pitchFamily="2" charset="2"/>
              <a:buChar char="Ø"/>
            </a:pPr>
            <a:r>
              <a:rPr lang="fr-FR" sz="2000" b="1" dirty="0"/>
              <a:t> </a:t>
            </a:r>
            <a:endParaRPr kumimoji="0" lang="fr-FR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10" name="Flèche vers le haut 9"/>
          <p:cNvSpPr/>
          <p:nvPr/>
        </p:nvSpPr>
        <p:spPr>
          <a:xfrm rot="13111414">
            <a:off x="2654629" y="2456132"/>
            <a:ext cx="360040" cy="1368152"/>
          </a:xfrm>
          <a:prstGeom prst="upArrow">
            <a:avLst/>
          </a:prstGeom>
          <a:solidFill>
            <a:srgbClr val="C00000"/>
          </a:solidFill>
          <a:ln w="25400" cap="flat">
            <a:solidFill>
              <a:srgbClr val="C0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Flèche vers le haut 11"/>
          <p:cNvSpPr/>
          <p:nvPr/>
        </p:nvSpPr>
        <p:spPr>
          <a:xfrm rot="8426787">
            <a:off x="5614471" y="2450899"/>
            <a:ext cx="360040" cy="1368152"/>
          </a:xfrm>
          <a:prstGeom prst="upArrow">
            <a:avLst/>
          </a:prstGeom>
          <a:solidFill>
            <a:srgbClr val="C00000"/>
          </a:solidFill>
          <a:ln w="25400" cap="flat">
            <a:solidFill>
              <a:srgbClr val="C0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9512" y="908720"/>
            <a:ext cx="8784976" cy="80945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1" dirty="0">
                <a:solidFill>
                  <a:srgbClr val="C00000"/>
                </a:solidFill>
              </a:rPr>
              <a:t>COURS EN LIGNE</a:t>
            </a:r>
            <a:endParaRPr lang="fr-FR" sz="2800" b="1" baseline="0" dirty="0">
              <a:solidFill>
                <a:srgbClr val="C00000"/>
              </a:solidFill>
            </a:endParaRP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800" b="1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lvl="0"/>
            <a:endParaRPr lang="fr-FR" sz="1000" dirty="0"/>
          </a:p>
          <a:p>
            <a:r>
              <a:rPr lang="fr-FR" sz="2000" dirty="0"/>
              <a:t> Contenu de la formation :</a:t>
            </a:r>
          </a:p>
          <a:p>
            <a:pPr>
              <a:buFont typeface="Wingdings" pitchFamily="2" charset="2"/>
              <a:buChar char="Ø"/>
            </a:pPr>
            <a:r>
              <a:rPr lang="fr-FR" sz="2000" b="1" dirty="0"/>
              <a:t>Une introduction </a:t>
            </a:r>
            <a:r>
              <a:rPr lang="fr-FR" sz="2000" dirty="0"/>
              <a:t>et </a:t>
            </a:r>
            <a:r>
              <a:rPr lang="fr-FR" sz="2000" b="1" dirty="0"/>
              <a:t>9 modules</a:t>
            </a:r>
            <a:r>
              <a:rPr lang="fr-FR" sz="2000" dirty="0"/>
              <a:t> : </a:t>
            </a:r>
          </a:p>
          <a:p>
            <a:endParaRPr lang="fr-FR" sz="1000" dirty="0"/>
          </a:p>
          <a:p>
            <a:r>
              <a:rPr lang="fr-FR" sz="2000" dirty="0"/>
              <a:t>	- </a:t>
            </a:r>
            <a:r>
              <a:rPr lang="fr-FR" sz="2000" b="1" dirty="0"/>
              <a:t>M1: </a:t>
            </a:r>
            <a:r>
              <a:rPr lang="fr-FR" sz="2000" dirty="0"/>
              <a:t>Conditions organisationnelles pour démarrer et gérer un système  </a:t>
            </a:r>
          </a:p>
          <a:p>
            <a:pPr>
              <a:spcAft>
                <a:spcPts val="600"/>
              </a:spcAft>
            </a:pPr>
            <a:r>
              <a:rPr lang="fr-FR" sz="2000" dirty="0"/>
              <a:t>         efficace de gouvernance à travers la démarche qualité;</a:t>
            </a:r>
            <a:endParaRPr lang="fr-FR" sz="1000" dirty="0"/>
          </a:p>
          <a:p>
            <a:r>
              <a:rPr lang="fr-FR" sz="2000" b="1" dirty="0"/>
              <a:t>	- M2: </a:t>
            </a:r>
            <a:r>
              <a:rPr lang="fr-FR" sz="2000" dirty="0"/>
              <a:t>Modèles d'évaluation dans les différents domaines stratégiques à </a:t>
            </a:r>
          </a:p>
          <a:p>
            <a:pPr>
              <a:spcAft>
                <a:spcPts val="600"/>
              </a:spcAft>
            </a:pPr>
            <a:r>
              <a:rPr lang="fr-FR" sz="2000" dirty="0"/>
              <a:t>	  gouverner, à mettre en œuvre dans les universités avec des exemples de 	 	  	  processus d'évaluation;</a:t>
            </a:r>
            <a:endParaRPr lang="fr-FR" sz="1000" dirty="0"/>
          </a:p>
          <a:p>
            <a:r>
              <a:rPr lang="fr-FR" sz="2000" b="1" dirty="0"/>
              <a:t>	- M3: </a:t>
            </a:r>
            <a:r>
              <a:rPr lang="fr-FR" sz="2000" dirty="0"/>
              <a:t>Indicateurs et paramètres pour le contrôle et l'évaluation des activités </a:t>
            </a:r>
          </a:p>
          <a:p>
            <a:pPr>
              <a:spcAft>
                <a:spcPts val="600"/>
              </a:spcAft>
            </a:pPr>
            <a:r>
              <a:rPr lang="fr-FR" sz="2000" dirty="0"/>
              <a:t>         et des services liés à chaque domaine stratégique;</a:t>
            </a:r>
            <a:endParaRPr lang="fr-FR" sz="1000" dirty="0"/>
          </a:p>
          <a:p>
            <a:pPr>
              <a:spcAft>
                <a:spcPts val="600"/>
              </a:spcAft>
            </a:pPr>
            <a:r>
              <a:rPr lang="fr-FR" sz="2000" b="1" dirty="0"/>
              <a:t>	- M4: </a:t>
            </a:r>
            <a:r>
              <a:rPr lang="fr-FR" sz="2000" dirty="0"/>
              <a:t>Projet d’établissement;</a:t>
            </a:r>
            <a:endParaRPr lang="fr-FR" sz="1000" dirty="0"/>
          </a:p>
          <a:p>
            <a:r>
              <a:rPr lang="fr-FR" sz="2000" dirty="0"/>
              <a:t>	- </a:t>
            </a:r>
            <a:r>
              <a:rPr lang="fr-FR" sz="2000" b="1" dirty="0"/>
              <a:t>M5: </a:t>
            </a:r>
            <a:r>
              <a:rPr lang="fr-FR" sz="2000" dirty="0"/>
              <a:t>Systèmes de consultation et de participation des parties prenantes;</a:t>
            </a:r>
          </a:p>
          <a:p>
            <a:r>
              <a:rPr lang="fr-FR" sz="2000" dirty="0"/>
              <a:t>	- </a:t>
            </a:r>
            <a:r>
              <a:rPr lang="fr-FR" sz="2000" b="1" dirty="0"/>
              <a:t>M6: </a:t>
            </a:r>
            <a:r>
              <a:rPr lang="fr-FR" sz="2000" dirty="0"/>
              <a:t>Classement des procédures et identification du personnel pour les  </a:t>
            </a:r>
          </a:p>
          <a:p>
            <a:r>
              <a:rPr lang="fr-FR" sz="2000" dirty="0"/>
              <a:t>         processus d'accréditation et d'évaluation;</a:t>
            </a:r>
          </a:p>
          <a:p>
            <a:endParaRPr lang="fr-FR" sz="2000" dirty="0"/>
          </a:p>
          <a:p>
            <a:endParaRPr lang="fr-FR" sz="2000" dirty="0"/>
          </a:p>
          <a:p>
            <a:pPr>
              <a:buFont typeface="Wingdings" pitchFamily="2" charset="2"/>
              <a:buChar char="Ø"/>
            </a:pPr>
            <a:endParaRPr lang="fr-FR" sz="2000" dirty="0"/>
          </a:p>
          <a:p>
            <a:pPr>
              <a:buFont typeface="Wingdings" pitchFamily="2" charset="2"/>
              <a:buChar char="Ø"/>
            </a:pPr>
            <a:endParaRPr lang="fr-FR" sz="2000" dirty="0"/>
          </a:p>
          <a:p>
            <a:endParaRPr lang="fr-FR" sz="2000" b="1" baseline="0" dirty="0"/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2800" b="1" baseline="0" dirty="0"/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79512" y="764704"/>
            <a:ext cx="8784976" cy="7386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fr-FR" dirty="0"/>
              <a:t>	</a:t>
            </a:r>
            <a:r>
              <a:rPr lang="fr-FR" sz="2800" b="1" dirty="0">
                <a:solidFill>
                  <a:srgbClr val="C00000"/>
                </a:solidFill>
              </a:rPr>
              <a:t>COURS EN LIGNE (2)</a:t>
            </a:r>
          </a:p>
          <a:p>
            <a:pPr algn="ctr"/>
            <a:endParaRPr lang="fr-FR" sz="1000" dirty="0"/>
          </a:p>
          <a:p>
            <a:r>
              <a:rPr lang="fr-FR" sz="2000" b="1" dirty="0"/>
              <a:t>	- M6: </a:t>
            </a:r>
            <a:r>
              <a:rPr lang="fr-FR" sz="2000" dirty="0"/>
              <a:t>Classement des procédures et identification du personnel pour les 	processus d'accréditation et d'évaluation;</a:t>
            </a:r>
          </a:p>
          <a:p>
            <a:r>
              <a:rPr lang="fr-FR" sz="2000" b="1" dirty="0"/>
              <a:t>	- M7: </a:t>
            </a:r>
            <a:r>
              <a:rPr lang="fr-FR" sz="2000" dirty="0"/>
              <a:t>Canaux et instruments de communication/</a:t>
            </a:r>
            <a:r>
              <a:rPr lang="fr-FR" sz="2000" dirty="0" err="1"/>
              <a:t>reporting</a:t>
            </a:r>
            <a:r>
              <a:rPr lang="fr-FR" sz="2000" dirty="0"/>
              <a:t> de la qualité, à 	l'intérieur et à l'extérieur de l'université;</a:t>
            </a:r>
          </a:p>
          <a:p>
            <a:r>
              <a:rPr lang="fr-FR" sz="2000" b="1" dirty="0"/>
              <a:t>	- M8: </a:t>
            </a:r>
            <a:r>
              <a:rPr lang="fr-FR" sz="2000" dirty="0"/>
              <a:t>L'apport et les logiques et méthodes pour l'installation et l'alimentation des systèmes de mesure et d'évaluation de la performance ayant une logique intégrée;</a:t>
            </a:r>
          </a:p>
          <a:p>
            <a:r>
              <a:rPr lang="fr-FR" sz="2000" b="1" dirty="0"/>
              <a:t>	- M9: </a:t>
            </a:r>
            <a:r>
              <a:rPr lang="fr-FR" sz="2000" dirty="0"/>
              <a:t>L'internationalisation de l'université.</a:t>
            </a:r>
          </a:p>
          <a:p>
            <a:endParaRPr lang="fr-FR" sz="1000" dirty="0"/>
          </a:p>
          <a:p>
            <a:r>
              <a:rPr lang="fr-FR" sz="2000" dirty="0"/>
              <a:t>Chaque module comprend :</a:t>
            </a:r>
          </a:p>
          <a:p>
            <a:endParaRPr lang="fr-FR" sz="800" dirty="0"/>
          </a:p>
          <a:p>
            <a:r>
              <a:rPr lang="fr-FR" sz="2000" dirty="0"/>
              <a:t>	- </a:t>
            </a:r>
            <a:r>
              <a:rPr lang="fr-FR" sz="2000" b="1" dirty="0"/>
              <a:t>Manuel de formation;</a:t>
            </a:r>
          </a:p>
          <a:p>
            <a:r>
              <a:rPr lang="fr-FR" sz="2000" b="1" dirty="0"/>
              <a:t>	- Carnet de bord;</a:t>
            </a:r>
          </a:p>
          <a:p>
            <a:r>
              <a:rPr lang="fr-FR" sz="2000" b="1" dirty="0"/>
              <a:t>	- Quiz;</a:t>
            </a:r>
          </a:p>
          <a:p>
            <a:r>
              <a:rPr lang="fr-FR" sz="2000" b="1" dirty="0"/>
              <a:t>	- Bibliographie;</a:t>
            </a:r>
          </a:p>
          <a:p>
            <a:r>
              <a:rPr lang="fr-FR" sz="2000" b="1" dirty="0"/>
              <a:t>	- Ressources additionnelles;</a:t>
            </a:r>
          </a:p>
          <a:p>
            <a:r>
              <a:rPr lang="fr-FR" sz="2000" b="1" dirty="0"/>
              <a:t>	- Enregistrements de la formation préparatoire en ligne.</a:t>
            </a:r>
            <a:endParaRPr lang="fr-FR" sz="2000" dirty="0"/>
          </a:p>
          <a:p>
            <a:pPr>
              <a:buFont typeface="Arial" pitchFamily="34" charset="0"/>
              <a:buChar char="•"/>
            </a:pPr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pPr marL="0" marR="0" indent="0" algn="l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528" y="1052737"/>
            <a:ext cx="8496944" cy="65248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1" dirty="0">
                <a:solidFill>
                  <a:srgbClr val="C00000"/>
                </a:solidFill>
              </a:rPr>
              <a:t>SUITES DU WP3</a:t>
            </a: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>
              <a:buFont typeface="Wingdings" pitchFamily="2" charset="2"/>
              <a:buChar char="Ø"/>
            </a:pPr>
            <a:r>
              <a:rPr lang="fr-FR" dirty="0"/>
              <a:t> </a:t>
            </a:r>
            <a:r>
              <a:rPr lang="fr-FR" sz="2000" dirty="0"/>
              <a:t> </a:t>
            </a:r>
            <a:r>
              <a:rPr lang="fr-FR" sz="2000" b="1" dirty="0"/>
              <a:t>Avant le 30/05/2021 </a:t>
            </a:r>
            <a:r>
              <a:rPr lang="fr-FR" sz="2000" dirty="0"/>
              <a:t>: envoi des questions/demandes de clarifications des partenaires algériens à l’université de SBA : </a:t>
            </a:r>
            <a:r>
              <a:rPr lang="fr-FR" sz="2000" b="1" dirty="0"/>
              <a:t>3/EES</a:t>
            </a:r>
            <a:r>
              <a:rPr lang="fr-FR" sz="2000" dirty="0"/>
              <a:t>;</a:t>
            </a:r>
          </a:p>
          <a:p>
            <a:pPr>
              <a:buFont typeface="Wingdings" pitchFamily="2" charset="2"/>
              <a:buChar char="Ø"/>
            </a:pPr>
            <a:endParaRPr lang="fr-FR" sz="2000" dirty="0"/>
          </a:p>
          <a:p>
            <a:pPr>
              <a:buFont typeface="Wingdings" pitchFamily="2" charset="2"/>
              <a:buChar char="Ø"/>
            </a:pPr>
            <a:r>
              <a:rPr lang="fr-FR" sz="2000" dirty="0"/>
              <a:t> </a:t>
            </a:r>
            <a:r>
              <a:rPr lang="fr-FR" sz="2000" b="1" dirty="0"/>
              <a:t>1</a:t>
            </a:r>
            <a:r>
              <a:rPr lang="fr-FR" sz="2000" b="1" baseline="30000" dirty="0"/>
              <a:t>ère</a:t>
            </a:r>
            <a:r>
              <a:rPr lang="fr-FR" sz="2000" b="1" dirty="0"/>
              <a:t> phase de sélection </a:t>
            </a:r>
            <a:r>
              <a:rPr lang="fr-FR" sz="2000" dirty="0"/>
              <a:t>des questions par l’université de SBA;</a:t>
            </a:r>
          </a:p>
          <a:p>
            <a:pPr>
              <a:buFont typeface="Wingdings" pitchFamily="2" charset="2"/>
              <a:buChar char="Ø"/>
            </a:pPr>
            <a:endParaRPr lang="fr-FR" sz="2000" dirty="0"/>
          </a:p>
          <a:p>
            <a:pPr>
              <a:buFont typeface="Wingdings" pitchFamily="2" charset="2"/>
              <a:buChar char="Ø"/>
            </a:pPr>
            <a:r>
              <a:rPr lang="fr-FR" sz="2000" dirty="0"/>
              <a:t> 03/06/2021 : </a:t>
            </a:r>
            <a:r>
              <a:rPr lang="fr-FR" sz="2000" b="1" dirty="0"/>
              <a:t>Séance d’échanges </a:t>
            </a:r>
            <a:r>
              <a:rPr lang="fr-FR" sz="2000" dirty="0"/>
              <a:t>entre l’université de SBA et un référent par EES afin de sélectionner</a:t>
            </a:r>
            <a:r>
              <a:rPr lang="fr-FR" sz="2000" b="1" dirty="0"/>
              <a:t> 10 questions</a:t>
            </a:r>
            <a:r>
              <a:rPr lang="fr-FR" sz="2000" dirty="0"/>
              <a:t> à transmettre aux partenaires européens.</a:t>
            </a:r>
          </a:p>
          <a:p>
            <a:endParaRPr lang="fr-FR" sz="2000" dirty="0"/>
          </a:p>
          <a:p>
            <a:pPr>
              <a:buFont typeface="Wingdings" pitchFamily="2" charset="2"/>
              <a:buChar char="Ø"/>
            </a:pPr>
            <a:r>
              <a:rPr lang="fr-FR" sz="2000" dirty="0"/>
              <a:t> Des certificats de participation à la formation seront remis aux participants à l’issue de la formation; </a:t>
            </a:r>
          </a:p>
          <a:p>
            <a:pPr>
              <a:buFont typeface="Wingdings" pitchFamily="2" charset="2"/>
              <a:buChar char="Ø"/>
            </a:pPr>
            <a:endParaRPr lang="fr-FR" sz="2000" dirty="0"/>
          </a:p>
          <a:p>
            <a:pPr>
              <a:buFont typeface="Wingdings" pitchFamily="2" charset="2"/>
              <a:buChar char="Ø"/>
            </a:pPr>
            <a:r>
              <a:rPr lang="fr-FR" sz="2000" dirty="0"/>
              <a:t>Pour rappel, le </a:t>
            </a:r>
            <a:r>
              <a:rPr lang="fr-FR" sz="2000" b="1" dirty="0"/>
              <a:t>matériel didactique </a:t>
            </a:r>
            <a:r>
              <a:rPr lang="fr-FR" sz="2000" dirty="0"/>
              <a:t>élaboré pour la formation et les </a:t>
            </a:r>
            <a:r>
              <a:rPr lang="fr-FR" sz="2000" b="1" dirty="0"/>
              <a:t>recommandations</a:t>
            </a:r>
            <a:r>
              <a:rPr lang="fr-FR" sz="2000" dirty="0"/>
              <a:t> des partenaires serviront notamment pour les activités du WP4.</a:t>
            </a:r>
          </a:p>
          <a:p>
            <a:endParaRPr lang="fr-FR" sz="2000" dirty="0"/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dirty="0"/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5536" y="1124744"/>
            <a:ext cx="8424936" cy="26468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Times New Roman"/>
              </a:rPr>
              <a:t>À VENIR… </a:t>
            </a:r>
          </a:p>
          <a:p>
            <a:pPr marL="0" marR="0" indent="0" algn="l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dirty="0"/>
          </a:p>
          <a:p>
            <a:pPr marL="0" marR="0" indent="0" algn="l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</a:pPr>
            <a:endParaRPr lang="fr-FR" sz="2000" dirty="0"/>
          </a:p>
          <a:p>
            <a:pPr marL="0" marR="0" indent="0" algn="l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fr-FR" sz="2000" dirty="0"/>
              <a:t> </a:t>
            </a:r>
            <a:r>
              <a:rPr lang="fr-FR" sz="2000" b="1" dirty="0"/>
              <a:t>Ateliers de cas pratiques </a:t>
            </a:r>
            <a:r>
              <a:rPr lang="fr-FR" sz="2000" dirty="0"/>
              <a:t>;</a:t>
            </a:r>
          </a:p>
          <a:p>
            <a:pPr marL="0" marR="0" indent="0" algn="l" defTabSz="4492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fr-FR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  <a:p>
            <a:pPr marL="0" marR="0" indent="0" algn="justLow" defTabSz="449262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fr-FR" sz="2000" dirty="0"/>
              <a:t> Selon l’évolution de la situation sanitaire, les </a:t>
            </a:r>
            <a:r>
              <a:rPr lang="fr-FR" sz="2000" b="1" dirty="0"/>
              <a:t>visites sur terrain </a:t>
            </a:r>
            <a:r>
              <a:rPr lang="fr-FR" sz="2000" dirty="0"/>
              <a:t>prévues  pourront être adaptées ou prendre des formats différents.</a:t>
            </a:r>
            <a:endParaRPr kumimoji="0" lang="fr-FR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"/>
          <p:cNvSpPr/>
          <p:nvPr/>
        </p:nvSpPr>
        <p:spPr>
          <a:xfrm>
            <a:off x="-1" y="-25351"/>
            <a:ext cx="9144002" cy="4189265"/>
          </a:xfrm>
          <a:prstGeom prst="rect">
            <a:avLst/>
          </a:prstGeom>
          <a:solidFill>
            <a:srgbClr val="A33A3C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9" name="L’Enseignement Supérieur Algérien à l’heure de la Gouvernance Universitaire"/>
          <p:cNvSpPr txBox="1"/>
          <p:nvPr/>
        </p:nvSpPr>
        <p:spPr>
          <a:xfrm>
            <a:off x="-1" y="1606550"/>
            <a:ext cx="9144002" cy="463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>
            <a:spAutoFit/>
          </a:bodyPr>
          <a:lstStyle>
            <a:lvl1pPr algn="ctr" defTabSz="449580">
              <a:defRPr sz="1300" b="1">
                <a:solidFill>
                  <a:srgbClr val="FFFFFF"/>
                </a:solidFill>
                <a:uFill>
                  <a:solidFill>
                    <a:srgbClr val="96C11F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0">
                <a:uFill>
                  <a:solidFill>
                    <a:srgbClr val="000000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b="1">
                <a:uFill>
                  <a:solidFill>
                    <a:srgbClr val="96C11F"/>
                  </a:solidFill>
                </a:uFill>
                <a:latin typeface="Calibri"/>
                <a:ea typeface="Calibri"/>
                <a:cs typeface="Calibri"/>
                <a:sym typeface="Calibri"/>
              </a:rPr>
              <a:t>L’Enseignement Supérieur Algérien à l’heure de la Gouvernance Universitaire</a:t>
            </a:r>
            <a:endParaRPr b="1">
              <a:uFill>
                <a:solidFill>
                  <a:srgbClr val="008D36"/>
                </a:solidFill>
              </a:u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" name="Gruppo"/>
          <p:cNvGrpSpPr/>
          <p:nvPr/>
        </p:nvGrpSpPr>
        <p:grpSpPr>
          <a:xfrm>
            <a:off x="1296987" y="5619749"/>
            <a:ext cx="6548438" cy="292101"/>
            <a:chOff x="0" y="0"/>
            <a:chExt cx="6548437" cy="292100"/>
          </a:xfrm>
        </p:grpSpPr>
        <p:sp>
          <p:nvSpPr>
            <p:cNvPr id="30" name="This work is licensed under a Creative Commons Attribution 4.0 International License"/>
            <p:cNvSpPr txBox="1"/>
            <p:nvPr/>
          </p:nvSpPr>
          <p:spPr>
            <a:xfrm>
              <a:off x="936625" y="0"/>
              <a:ext cx="5611813" cy="2504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spAutoFit/>
            </a:bodyPr>
            <a:lstStyle/>
            <a:p>
              <a:pPr>
                <a:spcBef>
                  <a:spcPts val="300"/>
                </a:spcBef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This work is licensed under a </a:t>
              </a:r>
              <a:r>
                <a:rPr u="sng">
                  <a:solidFill>
                    <a:srgbClr val="CCCCFF"/>
                  </a:solidFill>
                  <a:uFill>
                    <a:solidFill>
                      <a:srgbClr val="CCCCFF"/>
                    </a:solidFill>
                  </a:uFill>
                  <a:hlinkClick r:id="rId2"/>
                </a:rPr>
                <a:t>Creative Commons Attribution 4.0 International License</a:t>
              </a:r>
            </a:p>
          </p:txBody>
        </p:sp>
        <p:pic>
          <p:nvPicPr>
            <p:cNvPr id="31" name="image.png" descr="imag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87"/>
              <a:ext cx="833438" cy="2905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" name="CONTACTS…"/>
          <p:cNvSpPr txBox="1"/>
          <p:nvPr/>
        </p:nvSpPr>
        <p:spPr>
          <a:xfrm>
            <a:off x="-1" y="2306637"/>
            <a:ext cx="9144002" cy="1017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>
            <a:spAutoFit/>
          </a:bodyPr>
          <a:lstStyle/>
          <a:p>
            <a:pPr algn="ct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CONTACTS</a:t>
            </a:r>
          </a:p>
          <a:p>
            <a:pPr algn="ct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Info </a:t>
            </a:r>
            <a:r>
              <a:rPr dirty="0"/>
              <a:t>g</a:t>
            </a:r>
            <a:r>
              <a:rPr lang="it-IT" dirty="0" err="1"/>
              <a:t>é</a:t>
            </a:r>
            <a:r>
              <a:rPr dirty="0"/>
              <a:t>n</a:t>
            </a:r>
            <a:r>
              <a:rPr lang="it-IT"/>
              <a:t>é</a:t>
            </a:r>
            <a:r>
              <a:t>ral</a:t>
            </a:r>
            <a:r>
              <a:rPr lang="it-IT" dirty="0"/>
              <a:t>e</a:t>
            </a:r>
            <a:r>
              <a:rPr dirty="0"/>
              <a:t>: </a:t>
            </a:r>
            <a:r>
              <a:rPr dirty="0">
                <a:solidFill>
                  <a:schemeClr val="accent6"/>
                </a:solidFill>
              </a:rPr>
              <a:t>info@esagovproject.eu</a:t>
            </a:r>
            <a:endParaRPr dirty="0">
              <a:solidFill>
                <a:srgbClr val="0563C1"/>
              </a:solidFill>
            </a:endParaRPr>
          </a:p>
          <a:p>
            <a:pPr algn="ct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website: </a:t>
            </a:r>
            <a:r>
              <a:rPr dirty="0">
                <a:solidFill>
                  <a:schemeClr val="accent6"/>
                </a:solidFill>
              </a:rPr>
              <a:t>www.esagovproject.eu</a:t>
            </a:r>
          </a:p>
        </p:txBody>
      </p:sp>
      <p:pic>
        <p:nvPicPr>
          <p:cNvPr id="34" name="image.jpeg" descr="image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1650" y="4240212"/>
            <a:ext cx="3986213" cy="1138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Logo-white.png" descr="Logo-white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406232" y="258762"/>
            <a:ext cx="2331271" cy="11384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4351</TotalTime>
  <Words>591</Words>
  <Application>Microsoft Office PowerPoint</Application>
  <PresentationFormat>Presentazione su schermo (4:3)</PresentationFormat>
  <Paragraphs>107</Paragraphs>
  <Slides>8</Slides>
  <Notes>1</Notes>
  <HiddenSlides>1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Toshiba</dc:creator>
  <cp:lastModifiedBy>utente</cp:lastModifiedBy>
  <cp:revision>26</cp:revision>
  <dcterms:modified xsi:type="dcterms:W3CDTF">2021-06-01T06:53:52Z</dcterms:modified>
</cp:coreProperties>
</file>