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7" d="100"/>
          <a:sy n="87" d="100"/>
        </p:scale>
        <p:origin x="61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2530672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2590309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757212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95F011C-21D3-4F7C-8165-3FD6768C7EA1}" type="datetimeFigureOut">
              <a:rPr lang="fr-FR" smtClean="0"/>
              <a:t>12/03/2022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3280610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95F011C-21D3-4F7C-8165-3FD6768C7EA1}" type="datetimeFigureOut">
              <a:rPr lang="fr-FR" smtClean="0"/>
              <a:t>12/03/2022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3390358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95F011C-21D3-4F7C-8165-3FD6768C7EA1}" type="datetimeFigureOut">
              <a:rPr lang="fr-FR" smtClean="0"/>
              <a:t>12/03/2022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1058827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95F011C-21D3-4F7C-8165-3FD6768C7EA1}" type="datetimeFigureOut">
              <a:rPr lang="fr-FR" smtClean="0"/>
              <a:t>12/03/2022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338535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95F011C-21D3-4F7C-8165-3FD6768C7EA1}" type="datetimeFigureOut">
              <a:rPr lang="fr-FR" smtClean="0"/>
              <a:t>12/03/2022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4138448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095F011C-21D3-4F7C-8165-3FD6768C7EA1}" type="datetimeFigureOut">
              <a:rPr lang="fr-FR" smtClean="0"/>
              <a:t>12/03/2022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2396734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65902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22A17-1861-4A93-BA09-D077DEDDA4D6}" type="slidenum">
              <a:rPr lang="fr-FR" smtClean="0"/>
              <a:t>‹N°›</a:t>
            </a:fld>
            <a:endParaRPr lang="fr-FR"/>
          </a:p>
        </p:txBody>
      </p:sp>
    </p:spTree>
    <p:extLst>
      <p:ext uri="{BB962C8B-B14F-4D97-AF65-F5344CB8AC3E}">
        <p14:creationId xmlns:p14="http://schemas.microsoft.com/office/powerpoint/2010/main" val="71365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F011C-21D3-4F7C-8165-3FD6768C7EA1}" type="datetimeFigureOut">
              <a:rPr lang="fr-FR" smtClean="0"/>
              <a:t>12/03/2022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722A17-1861-4A93-BA09-D077DEDDA4D6}" type="slidenum">
              <a:rPr lang="fr-FR" smtClean="0"/>
              <a:t>‹N°›</a:t>
            </a:fld>
            <a:endParaRPr lang="fr-FR"/>
          </a:p>
        </p:txBody>
      </p:sp>
    </p:spTree>
    <p:extLst>
      <p:ext uri="{BB962C8B-B14F-4D97-AF65-F5344CB8AC3E}">
        <p14:creationId xmlns:p14="http://schemas.microsoft.com/office/powerpoint/2010/main" val="2338439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Image 11" descr="Université De Skikda (@Univ_Skikda) / Twitte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961" y="1585224"/>
            <a:ext cx="1671791" cy="1267432"/>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286" y="1585224"/>
            <a:ext cx="1807886" cy="1267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42362" y="79127"/>
            <a:ext cx="8923662" cy="1292662"/>
          </a:xfrm>
          <a:prstGeom prst="rect">
            <a:avLst/>
          </a:prstGeom>
        </p:spPr>
        <p:txBody>
          <a:bodyPr wrap="square">
            <a:spAutoFit/>
          </a:bodyPr>
          <a:lstStyle/>
          <a:p>
            <a:pPr algn="ctr"/>
            <a:r>
              <a:rPr lang="ar-DZ" dirty="0" smtClean="0"/>
              <a:t>الجمهورية الجزائرية الديمقراطية الشعبية</a:t>
            </a:r>
            <a:endParaRPr lang="ar-DZ" sz="2000" dirty="0" smtClean="0"/>
          </a:p>
          <a:p>
            <a:pPr algn="ctr"/>
            <a:r>
              <a:rPr lang="fr-FR" sz="2000" dirty="0" smtClean="0"/>
              <a:t>République Algérienne Démocratique et Populaire</a:t>
            </a:r>
          </a:p>
          <a:p>
            <a:r>
              <a:rPr lang="fr-FR" sz="2000" dirty="0" smtClean="0"/>
              <a:t>		                    </a:t>
            </a:r>
            <a:r>
              <a:rPr lang="ar-DZ" sz="2000" dirty="0" smtClean="0"/>
              <a:t>وزارة التعليم العالي والبحث العلمي</a:t>
            </a:r>
            <a:r>
              <a:rPr lang="fr-FR" sz="2000" dirty="0" smtClean="0"/>
              <a:t>       </a:t>
            </a:r>
            <a:endParaRPr lang="ar-DZ" sz="2000" dirty="0" smtClean="0"/>
          </a:p>
          <a:p>
            <a:pPr algn="ctr"/>
            <a:r>
              <a:rPr lang="fr-FR" sz="2000" dirty="0" smtClean="0"/>
              <a:t>Ministère de l’enseignement supérieur et de la recherche scientifique</a:t>
            </a:r>
            <a:endParaRPr lang="fr-FR" sz="2000" dirty="0"/>
          </a:p>
        </p:txBody>
      </p:sp>
      <p:sp>
        <p:nvSpPr>
          <p:cNvPr id="6" name="Rectangle 5"/>
          <p:cNvSpPr/>
          <p:nvPr/>
        </p:nvSpPr>
        <p:spPr>
          <a:xfrm>
            <a:off x="3081052" y="1801284"/>
            <a:ext cx="6096000" cy="985270"/>
          </a:xfrm>
          <a:prstGeom prst="rect">
            <a:avLst/>
          </a:prstGeom>
        </p:spPr>
        <p:txBody>
          <a:bodyPr>
            <a:spAutoFit/>
          </a:bodyPr>
          <a:lstStyle/>
          <a:p>
            <a:pPr algn="ctr">
              <a:lnSpc>
                <a:spcPct val="107000"/>
              </a:lnSpc>
              <a:spcAft>
                <a:spcPts val="800"/>
              </a:spcAft>
            </a:pPr>
            <a:r>
              <a:rPr lang="ar-SA" sz="2400" b="1" dirty="0">
                <a:latin typeface="Arial Narrow" panose="020B0606020202030204" pitchFamily="34" charset="0"/>
                <a:ea typeface="Calibri" panose="020F0502020204030204" pitchFamily="34" charset="0"/>
                <a:cs typeface="Times New Roman" panose="02020603050405020304" pitchFamily="18" charset="0"/>
              </a:rPr>
              <a:t>جامعة</a:t>
            </a:r>
            <a:r>
              <a:rPr lang="fr-FR" sz="2400" b="1" dirty="0">
                <a:latin typeface="Arial Narrow" panose="020B0606020202030204" pitchFamily="34" charset="0"/>
                <a:ea typeface="Calibri" panose="020F0502020204030204" pitchFamily="34" charset="0"/>
                <a:cs typeface="Arial" panose="020B0604020202020204" pitchFamily="34" charset="0"/>
              </a:rPr>
              <a:t> 20 </a:t>
            </a:r>
            <a:r>
              <a:rPr lang="ar-SA" sz="2400" b="1" dirty="0">
                <a:latin typeface="Arial Narrow" panose="020B0606020202030204" pitchFamily="34" charset="0"/>
                <a:ea typeface="Calibri" panose="020F0502020204030204" pitchFamily="34" charset="0"/>
              </a:rPr>
              <a:t>أوت</a:t>
            </a:r>
            <a:r>
              <a:rPr lang="fr-FR" sz="2400" b="1" dirty="0">
                <a:latin typeface="Arial Narrow" panose="020B0606020202030204" pitchFamily="34" charset="0"/>
                <a:ea typeface="Calibri" panose="020F0502020204030204" pitchFamily="34" charset="0"/>
                <a:cs typeface="Arial" panose="020B0604020202020204" pitchFamily="34" charset="0"/>
              </a:rPr>
              <a:t> 1955 </a:t>
            </a:r>
            <a:r>
              <a:rPr lang="ar-SA" sz="2400" b="1" dirty="0">
                <a:latin typeface="Arial Narrow" panose="020B0606020202030204" pitchFamily="34" charset="0"/>
                <a:ea typeface="Calibri" panose="020F0502020204030204" pitchFamily="34" charset="0"/>
              </a:rPr>
              <a:t>سكيكدة </a:t>
            </a:r>
            <a:endParaRPr lang="fr-FR" sz="2400" b="1" dirty="0" smtClean="0">
              <a:effectLst/>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fr-FR" sz="2400" b="1" dirty="0">
                <a:solidFill>
                  <a:srgbClr val="C00000"/>
                </a:solidFill>
                <a:latin typeface="Arial Narrow" panose="020B0606020202030204" pitchFamily="34" charset="0"/>
                <a:ea typeface="Calibri" panose="020F0502020204030204" pitchFamily="34" charset="0"/>
                <a:cs typeface="Arial" panose="020B0604020202020204" pitchFamily="34" charset="0"/>
              </a:rPr>
              <a:t>Université 20 Aout 1955 Skikda</a:t>
            </a:r>
            <a:endParaRPr lang="fr-FR" sz="2400" dirty="0">
              <a:solidFill>
                <a:srgbClr val="C00000"/>
              </a:solidFill>
              <a:effectLst/>
              <a:latin typeface="Arial Narrow" panose="020B0606020202030204" pitchFamily="34" charset="0"/>
              <a:ea typeface="Calibri" panose="020F0502020204030204" pitchFamily="34" charset="0"/>
              <a:cs typeface="Arial" panose="020B0604020202020204" pitchFamily="34" charset="0"/>
            </a:endParaRPr>
          </a:p>
        </p:txBody>
      </p:sp>
      <p:sp>
        <p:nvSpPr>
          <p:cNvPr id="7" name="Rectangle 6"/>
          <p:cNvSpPr/>
          <p:nvPr/>
        </p:nvSpPr>
        <p:spPr>
          <a:xfrm>
            <a:off x="3880214" y="4360040"/>
            <a:ext cx="4651915" cy="1200329"/>
          </a:xfrm>
          <a:prstGeom prst="rect">
            <a:avLst/>
          </a:prstGeom>
        </p:spPr>
        <p:txBody>
          <a:bodyPr wrap="none">
            <a:spAutoFit/>
          </a:bodyPr>
          <a:lstStyle/>
          <a:p>
            <a:pPr algn="ctr"/>
            <a:r>
              <a:rPr lang="fr-FR" sz="3600" b="1" dirty="0" smtClean="0">
                <a:solidFill>
                  <a:srgbClr val="0000CC"/>
                </a:solidFill>
                <a:latin typeface="Times New Roman" panose="02020603050405020304" pitchFamily="18" charset="0"/>
                <a:ea typeface="Calibri" panose="020F0502020204030204" pitchFamily="34" charset="0"/>
                <a:cs typeface="Arial" panose="020B0604020202020204" pitchFamily="34" charset="0"/>
              </a:rPr>
              <a:t>Lettre </a:t>
            </a:r>
          </a:p>
          <a:p>
            <a:pPr algn="ctr"/>
            <a:r>
              <a:rPr lang="fr-FR" sz="3600" b="1" dirty="0" smtClean="0">
                <a:solidFill>
                  <a:srgbClr val="0000CC"/>
                </a:solidFill>
                <a:latin typeface="Times New Roman" panose="02020603050405020304" pitchFamily="18" charset="0"/>
                <a:ea typeface="Calibri" panose="020F0502020204030204" pitchFamily="34" charset="0"/>
                <a:cs typeface="Arial" panose="020B0604020202020204" pitchFamily="34" charset="0"/>
              </a:rPr>
              <a:t>Aux parties </a:t>
            </a:r>
            <a:r>
              <a:rPr lang="fr-FR" sz="3600" b="1" dirty="0">
                <a:solidFill>
                  <a:srgbClr val="0000CC"/>
                </a:solidFill>
                <a:latin typeface="Times New Roman" panose="02020603050405020304" pitchFamily="18" charset="0"/>
                <a:ea typeface="Calibri" panose="020F0502020204030204" pitchFamily="34" charset="0"/>
                <a:cs typeface="Arial" panose="020B0604020202020204" pitchFamily="34" charset="0"/>
              </a:rPr>
              <a:t>prenantes</a:t>
            </a:r>
            <a:endParaRPr lang="fr-FR" sz="3600"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2401677" y="3149947"/>
            <a:ext cx="8064347" cy="830997"/>
          </a:xfrm>
          <a:prstGeom prst="rect">
            <a:avLst/>
          </a:prstGeom>
        </p:spPr>
        <p:txBody>
          <a:bodyPr wrap="square">
            <a:spAutoFit/>
          </a:bodyPr>
          <a:lstStyle/>
          <a:p>
            <a:pPr algn="ctr"/>
            <a:r>
              <a:rPr lang="fr-FR" sz="2400" b="1" dirty="0">
                <a:latin typeface="Times New Roman" panose="02020603050405020304" pitchFamily="18" charset="0"/>
                <a:ea typeface="Calibri" panose="020F0502020204030204" pitchFamily="34" charset="0"/>
                <a:cs typeface="Arial" panose="020B0604020202020204" pitchFamily="34" charset="0"/>
              </a:rPr>
              <a:t>Auto-évaluation institutionnelle partielle </a:t>
            </a:r>
            <a:endParaRPr lang="fr-FR" sz="2400" b="1" dirty="0" smtClean="0">
              <a:latin typeface="Times New Roman" panose="02020603050405020304" pitchFamily="18" charset="0"/>
              <a:ea typeface="Calibri" panose="020F0502020204030204" pitchFamily="34" charset="0"/>
              <a:cs typeface="Arial" panose="020B0604020202020204" pitchFamily="34" charset="0"/>
            </a:endParaRPr>
          </a:p>
          <a:p>
            <a:pPr algn="ctr"/>
            <a:r>
              <a:rPr lang="fr-FR" sz="2400" b="1" dirty="0" smtClean="0">
                <a:latin typeface="Times New Roman" panose="02020603050405020304" pitchFamily="18" charset="0"/>
                <a:ea typeface="Calibri" panose="020F0502020204030204" pitchFamily="34" charset="0"/>
                <a:cs typeface="Arial" panose="020B0604020202020204" pitchFamily="34" charset="0"/>
              </a:rPr>
              <a:t>de </a:t>
            </a:r>
            <a:r>
              <a:rPr lang="fr-FR" sz="2400" b="1" dirty="0">
                <a:latin typeface="Times New Roman" panose="02020603050405020304" pitchFamily="18" charset="0"/>
                <a:ea typeface="Calibri" panose="020F0502020204030204" pitchFamily="34" charset="0"/>
                <a:cs typeface="Arial" panose="020B0604020202020204" pitchFamily="34" charset="0"/>
              </a:rPr>
              <a:t>l’Université 20 Aout 1955 </a:t>
            </a:r>
            <a:r>
              <a:rPr lang="fr-FR" sz="2400" b="1" dirty="0" smtClean="0">
                <a:latin typeface="Times New Roman" panose="02020603050405020304" pitchFamily="18" charset="0"/>
                <a:ea typeface="Calibri" panose="020F0502020204030204" pitchFamily="34" charset="0"/>
                <a:cs typeface="Arial" panose="020B0604020202020204" pitchFamily="34" charset="0"/>
              </a:rPr>
              <a:t>Skikda</a:t>
            </a:r>
          </a:p>
        </p:txBody>
      </p:sp>
      <p:sp>
        <p:nvSpPr>
          <p:cNvPr id="9" name="ZoneTexte 8"/>
          <p:cNvSpPr txBox="1"/>
          <p:nvPr/>
        </p:nvSpPr>
        <p:spPr>
          <a:xfrm>
            <a:off x="8251018" y="5939465"/>
            <a:ext cx="3192734" cy="400110"/>
          </a:xfrm>
          <a:prstGeom prst="rect">
            <a:avLst/>
          </a:prstGeom>
          <a:noFill/>
        </p:spPr>
        <p:txBody>
          <a:bodyPr wrap="none" rtlCol="0">
            <a:spAutoFit/>
          </a:bodyPr>
          <a:lstStyle/>
          <a:p>
            <a:r>
              <a:rPr lang="fr-FR" sz="2000" b="1" dirty="0" smtClean="0"/>
              <a:t>Par Pr Messaoud LEGOUERA</a:t>
            </a:r>
            <a:endParaRPr lang="fr-FR" sz="2000" b="1" dirty="0"/>
          </a:p>
        </p:txBody>
      </p:sp>
      <p:sp>
        <p:nvSpPr>
          <p:cNvPr id="10" name="ZoneTexte 9"/>
          <p:cNvSpPr txBox="1"/>
          <p:nvPr/>
        </p:nvSpPr>
        <p:spPr>
          <a:xfrm>
            <a:off x="5783856" y="6339575"/>
            <a:ext cx="1594154" cy="400110"/>
          </a:xfrm>
          <a:prstGeom prst="rect">
            <a:avLst/>
          </a:prstGeom>
          <a:solidFill>
            <a:srgbClr val="FF00FF"/>
          </a:solidFill>
        </p:spPr>
        <p:txBody>
          <a:bodyPr wrap="none" rtlCol="0">
            <a:spAutoFit/>
          </a:bodyPr>
          <a:lstStyle/>
          <a:p>
            <a:r>
              <a:rPr lang="fr-FR" sz="2000" b="1" dirty="0" smtClean="0">
                <a:solidFill>
                  <a:schemeClr val="bg1"/>
                </a:solidFill>
              </a:rPr>
              <a:t>13 mars 2022</a:t>
            </a:r>
            <a:endParaRPr lang="fr-FR" sz="2000" b="1" dirty="0">
              <a:solidFill>
                <a:schemeClr val="bg1"/>
              </a:solidFill>
            </a:endParaRPr>
          </a:p>
        </p:txBody>
      </p:sp>
    </p:spTree>
    <p:extLst>
      <p:ext uri="{BB962C8B-B14F-4D97-AF65-F5344CB8AC3E}">
        <p14:creationId xmlns:p14="http://schemas.microsoft.com/office/powerpoint/2010/main" val="3608228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3607" y="1687607"/>
            <a:ext cx="9390044" cy="3970318"/>
          </a:xfrm>
          <a:prstGeom prst="rect">
            <a:avLst/>
          </a:prstGeom>
        </p:spPr>
        <p:txBody>
          <a:bodyPr wrap="square">
            <a:spAutoFit/>
          </a:bodyPr>
          <a:lstStyle/>
          <a:p>
            <a:pPr algn="just">
              <a:lnSpc>
                <a:spcPct val="150000"/>
              </a:lnSpc>
              <a:spcBef>
                <a:spcPts val="600"/>
              </a:spcBef>
              <a:spcAft>
                <a:spcPts val="600"/>
              </a:spcAft>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Dans le cadre de la révision du projet d’établissement élaboré en 2018/2019, le conseil d’université a décidé de réaliser une autoévaluation institutionnelle partielle de l’ensemble de nos domaines d’activité. Cette opération qui aura lieu conjointement avec une analyse du contexte par la méthode SWOT, a pour but d’actualiser les résultats de l’autoévaluation de 2017.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3463913" y="408623"/>
            <a:ext cx="5308248" cy="593304"/>
          </a:xfrm>
          <a:prstGeom prst="rect">
            <a:avLst/>
          </a:prstGeom>
          <a:solidFill>
            <a:srgbClr val="FFC000"/>
          </a:solidFill>
        </p:spPr>
        <p:txBody>
          <a:bodyPr wrap="none">
            <a:spAutoFit/>
          </a:bodyPr>
          <a:lstStyle/>
          <a:p>
            <a:pPr algn="ctr">
              <a:lnSpc>
                <a:spcPct val="107000"/>
              </a:lnSpc>
              <a:spcAft>
                <a:spcPts val="800"/>
              </a:spcAft>
            </a:pPr>
            <a:r>
              <a:rPr lang="fr-FR" sz="3200" b="1" dirty="0" smtClean="0">
                <a:solidFill>
                  <a:srgbClr val="0000CC"/>
                </a:solidFill>
                <a:effectLst/>
                <a:latin typeface="Times New Roman" panose="02020603050405020304" pitchFamily="18" charset="0"/>
                <a:ea typeface="Calibri" panose="020F0502020204030204" pitchFamily="34" charset="0"/>
                <a:cs typeface="Arial" panose="020B0604020202020204" pitchFamily="34" charset="0"/>
              </a:rPr>
              <a:t>A toutes les parties prenantes</a:t>
            </a:r>
            <a:endParaRPr lang="fr-FR" sz="3200"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2083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130" y="587634"/>
            <a:ext cx="10741445" cy="5170646"/>
          </a:xfrm>
          <a:prstGeom prst="rect">
            <a:avLst/>
          </a:prstGeom>
        </p:spPr>
        <p:txBody>
          <a:bodyPr wrap="square">
            <a:spAutoFit/>
          </a:bodyPr>
          <a:lstStyle/>
          <a:p>
            <a:pPr marL="342900" lvl="0" indent="-342900" algn="just">
              <a:spcAft>
                <a:spcPts val="600"/>
              </a:spcAft>
              <a:buFont typeface="+mj-lt"/>
              <a:buAutoNum type="alphaUcPeriod"/>
            </a:pPr>
            <a:r>
              <a:rPr lang="fr-FR" sz="2800" b="1" dirty="0" smtClean="0">
                <a:effectLst/>
                <a:latin typeface="Times New Roman" panose="02020603050405020304" pitchFamily="18" charset="0"/>
                <a:ea typeface="Calibri" panose="020F0502020204030204" pitchFamily="34" charset="0"/>
                <a:cs typeface="Times New Roman" panose="02020603050405020304" pitchFamily="18" charset="0"/>
              </a:rPr>
              <a:t>  Principaux buts de l’auto-évaluation</a:t>
            </a:r>
            <a:endParaRPr lang="fr-FR"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spcAft>
                <a:spcPts val="600"/>
              </a:spcAft>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spcAft>
                <a:spcPts val="1200"/>
              </a:spcAft>
              <a:buFont typeface="+mj-lt"/>
              <a:buAutoNum type="arabicPeriod"/>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Effectuer un examen autocritique des prestations de l’établissement ;</a:t>
            </a:r>
          </a:p>
          <a:p>
            <a:pPr marL="342900" lvl="0" indent="-342900" algn="just">
              <a:spcAft>
                <a:spcPts val="1200"/>
              </a:spcAft>
              <a:buFont typeface="+mj-lt"/>
              <a:buAutoNum type="arabicPeriod"/>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Initier un processus d’amélioration de la qualité en instaurant une dynamique d’innovation (stratégie de développement) ;</a:t>
            </a:r>
          </a:p>
          <a:p>
            <a:pPr marL="342900" lvl="0" indent="-342900" algn="just">
              <a:spcAft>
                <a:spcPts val="1200"/>
              </a:spcAft>
              <a:buFont typeface="+mj-lt"/>
              <a:buAutoNum type="arabicPeriod"/>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Faire maitriser par l’établissement les procédures de mesure, de garantie et d’amélioration de la qualité.</a:t>
            </a:r>
          </a:p>
          <a:p>
            <a:pPr marL="342900" lvl="0" indent="-342900" algn="just">
              <a:spcAft>
                <a:spcPts val="1200"/>
              </a:spcAft>
              <a:buFont typeface="+mj-lt"/>
              <a:buAutoNum type="arabicPeriod"/>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Mettre en place les outils et les bonnes pratiques d’une bonne gouvernance</a:t>
            </a:r>
          </a:p>
          <a:p>
            <a:pPr marL="342900" lvl="0" indent="-342900" algn="just">
              <a:spcAft>
                <a:spcPts val="1200"/>
              </a:spcAft>
              <a:buFont typeface="+mj-lt"/>
              <a:buAutoNum type="arabicPeriod"/>
            </a:pPr>
            <a:r>
              <a:rPr lang="fr-FR" sz="2800" dirty="0" smtClean="0">
                <a:effectLst/>
                <a:latin typeface="Times New Roman" panose="02020603050405020304" pitchFamily="18" charset="0"/>
                <a:ea typeface="Calibri" panose="020F0502020204030204" pitchFamily="34" charset="0"/>
                <a:cs typeface="Times New Roman" panose="02020603050405020304" pitchFamily="18" charset="0"/>
              </a:rPr>
              <a:t>Permettre de construire le projet d'établissement et de l'améliorer. </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9665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080" y="183439"/>
            <a:ext cx="10774496" cy="6378221"/>
          </a:xfrm>
          <a:prstGeom prst="rect">
            <a:avLst/>
          </a:prstGeom>
        </p:spPr>
        <p:txBody>
          <a:bodyPr wrap="square">
            <a:spAutoFit/>
          </a:bodyPr>
          <a:lstStyle/>
          <a:p>
            <a:pPr marL="342900" lvl="0" indent="-342900" algn="just">
              <a:lnSpc>
                <a:spcPct val="107000"/>
              </a:lnSpc>
              <a:buFont typeface="+mj-lt"/>
              <a:buAutoNum type="alphaUcPeriod"/>
            </a:pPr>
            <a:r>
              <a:rPr lang="fr-FR" sz="2400" b="1" dirty="0" smtClean="0">
                <a:effectLst/>
                <a:latin typeface="Times New Roman" panose="02020603050405020304" pitchFamily="18" charset="0"/>
                <a:ea typeface="Calibri" panose="020F0502020204030204" pitchFamily="34" charset="0"/>
                <a:cs typeface="Times New Roman" panose="02020603050405020304" pitchFamily="18" charset="0"/>
              </a:rPr>
              <a:t>Plan de l’auto-évaluation :</a:t>
            </a:r>
            <a:r>
              <a:rPr lang="fr-FR"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pPr>
            <a:r>
              <a:rPr lang="fr-FR" sz="24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fr-FR" sz="2400" b="1" dirty="0" smtClean="0">
                <a:effectLst/>
                <a:latin typeface="Times New Roman" panose="02020603050405020304" pitchFamily="18" charset="0"/>
                <a:ea typeface="Calibri" panose="020F0502020204030204" pitchFamily="34" charset="0"/>
                <a:cs typeface="Times New Roman" panose="02020603050405020304" pitchFamily="18" charset="0"/>
              </a:rPr>
              <a:t>Processus d’auto-évaluation</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lgn="just">
              <a:spcAft>
                <a:spcPts val="1200"/>
              </a:spcAft>
              <a:buFont typeface="+mj-lt"/>
              <a:buAutoNum type="alphaLcPeriod"/>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Décision de lancer une auto-évaluation institutionnelle partielle par le Conseil de l’Université</a:t>
            </a:r>
          </a:p>
          <a:p>
            <a:pPr marL="457200" lvl="0" indent="-457200" algn="just">
              <a:lnSpc>
                <a:spcPct val="107000"/>
              </a:lnSpc>
              <a:spcAft>
                <a:spcPts val="0"/>
              </a:spcAft>
              <a:buFont typeface="+mj-lt"/>
              <a:buAutoNum type="alphaLcPeriod"/>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Mise en place d’un comité d’auto-évaluation </a:t>
            </a:r>
          </a:p>
          <a:p>
            <a:pPr marL="1079500" lvl="0" indent="-363538"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Décision désignant les membres</a:t>
            </a:r>
          </a:p>
          <a:p>
            <a:pPr marL="1079500" lvl="0" indent="-363538" algn="just">
              <a:lnSpc>
                <a:spcPct val="107000"/>
              </a:lnSpc>
              <a:spcAft>
                <a:spcPts val="60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Décision désignant le président du comité</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c.   </a:t>
            </a: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Information-formation des membres du comité </a:t>
            </a:r>
          </a:p>
          <a:p>
            <a:pPr marL="1079500" lvl="0" indent="-363538"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Présentation du RNAQES</a:t>
            </a:r>
          </a:p>
          <a:p>
            <a:pPr marL="1079500" lvl="0" indent="-363538" algn="just">
              <a:spcAft>
                <a:spcPts val="120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Présentation du Guide de l’auto-évaluation</a:t>
            </a:r>
          </a:p>
          <a:p>
            <a:pPr lvl="0" algn="just">
              <a:lnSpc>
                <a:spcPct val="107000"/>
              </a:lnSpc>
              <a:spcAft>
                <a:spcPts val="0"/>
              </a:spcAft>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   Délimitation du périmètre de l’auto-évaluation  </a:t>
            </a:r>
          </a:p>
          <a:p>
            <a:pPr marL="1079500" lvl="0" indent="-363538"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Délimitation du périmètre de l’auto-évaluation (30% de l’établissement)</a:t>
            </a:r>
          </a:p>
          <a:p>
            <a:pPr marL="1079500" lvl="0" indent="-363538"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Domaines à considérer (les 07 domaines du RNAQES)</a:t>
            </a:r>
          </a:p>
          <a:p>
            <a:pPr marL="1079500" lvl="0" indent="-363538" algn="just">
              <a:lnSpc>
                <a:spcPct val="107000"/>
              </a:lnSpc>
              <a:spcAft>
                <a:spcPts val="80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Structures à intégrer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8312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047" y="491658"/>
            <a:ext cx="10829580" cy="6232475"/>
          </a:xfrm>
          <a:prstGeom prst="rect">
            <a:avLst/>
          </a:prstGeom>
        </p:spPr>
        <p:txBody>
          <a:bodyPr wrap="square">
            <a:spAutoFit/>
          </a:bodyPr>
          <a:lstStyle/>
          <a:p>
            <a:pPr algn="just">
              <a:spcAft>
                <a:spcPts val="600"/>
              </a:spcAft>
            </a:pPr>
            <a:r>
              <a:rPr lang="fr-FR" sz="2400" b="1" dirty="0" smtClean="0">
                <a:latin typeface="Times New Roman" panose="02020603050405020304" pitchFamily="18" charset="0"/>
                <a:cs typeface="Times New Roman" panose="02020603050405020304" pitchFamily="18" charset="0"/>
              </a:rPr>
              <a:t>e. Travaux préparatoires</a:t>
            </a:r>
          </a:p>
          <a:p>
            <a:pPr indent="452438" algn="just"/>
            <a:r>
              <a:rPr lang="fr-FR" sz="2400" dirty="0" smtClean="0">
                <a:latin typeface="Times New Roman" panose="02020603050405020304" pitchFamily="18" charset="0"/>
                <a:cs typeface="Times New Roman" panose="02020603050405020304" pitchFamily="18" charset="0"/>
              </a:rPr>
              <a:t>•	Etablissement de la liste des critères à évaluer		</a:t>
            </a:r>
          </a:p>
          <a:p>
            <a:pPr indent="452438" algn="just"/>
            <a:r>
              <a:rPr lang="fr-FR" sz="2400" dirty="0" smtClean="0">
                <a:latin typeface="Times New Roman" panose="02020603050405020304" pitchFamily="18" charset="0"/>
                <a:cs typeface="Times New Roman" panose="02020603050405020304" pitchFamily="18" charset="0"/>
              </a:rPr>
              <a:t>•	Préparation des questionnaires et des modalités de leur administration</a:t>
            </a:r>
          </a:p>
          <a:p>
            <a:pPr indent="452438" algn="just"/>
            <a:r>
              <a:rPr lang="fr-FR" sz="2400" dirty="0" smtClean="0">
                <a:latin typeface="Times New Roman" panose="02020603050405020304" pitchFamily="18" charset="0"/>
                <a:cs typeface="Times New Roman" panose="02020603050405020304" pitchFamily="18" charset="0"/>
              </a:rPr>
              <a:t>•	Canevas du rapport d’auto-évaluation 	 </a:t>
            </a:r>
          </a:p>
          <a:p>
            <a:pPr indent="452438" algn="just"/>
            <a:r>
              <a:rPr lang="fr-FR" sz="2400" dirty="0" smtClean="0">
                <a:latin typeface="Times New Roman" panose="02020603050405020304" pitchFamily="18" charset="0"/>
                <a:cs typeface="Times New Roman" panose="02020603050405020304" pitchFamily="18" charset="0"/>
              </a:rPr>
              <a:t>•	Planification des visites</a:t>
            </a:r>
          </a:p>
          <a:p>
            <a:pPr algn="just"/>
            <a:endParaRPr lang="fr-FR" sz="2400" dirty="0" smtClean="0">
              <a:latin typeface="Times New Roman" panose="02020603050405020304" pitchFamily="18" charset="0"/>
              <a:cs typeface="Times New Roman" panose="02020603050405020304" pitchFamily="18" charset="0"/>
            </a:endParaRPr>
          </a:p>
          <a:p>
            <a:pPr algn="just">
              <a:spcAft>
                <a:spcPts val="600"/>
              </a:spcAft>
            </a:pPr>
            <a:r>
              <a:rPr lang="fr-FR" sz="2400" b="1" dirty="0" smtClean="0">
                <a:latin typeface="Times New Roman" panose="02020603050405020304" pitchFamily="18" charset="0"/>
                <a:cs typeface="Times New Roman" panose="02020603050405020304" pitchFamily="18" charset="0"/>
              </a:rPr>
              <a:t>f.  Réalisation de l’auto-évaluation</a:t>
            </a:r>
          </a:p>
          <a:p>
            <a:pPr indent="539750" algn="just"/>
            <a:r>
              <a:rPr lang="fr-FR" sz="2400" dirty="0" smtClean="0">
                <a:latin typeface="Times New Roman" panose="02020603050405020304" pitchFamily="18" charset="0"/>
                <a:cs typeface="Times New Roman" panose="02020603050405020304" pitchFamily="18" charset="0"/>
              </a:rPr>
              <a:t>•	Collecte et traitement de l’information (visites, consultation de documents, ...)</a:t>
            </a:r>
          </a:p>
          <a:p>
            <a:pPr indent="539750" algn="just"/>
            <a:r>
              <a:rPr lang="fr-FR" sz="2400" dirty="0" smtClean="0">
                <a:latin typeface="Times New Roman" panose="02020603050405020304" pitchFamily="18" charset="0"/>
                <a:cs typeface="Times New Roman" panose="02020603050405020304" pitchFamily="18" charset="0"/>
              </a:rPr>
              <a:t>•	Analyse des données </a:t>
            </a:r>
          </a:p>
          <a:p>
            <a:pPr algn="just"/>
            <a:endParaRPr lang="fr-FR" sz="2400" dirty="0" smtClean="0">
              <a:latin typeface="Times New Roman" panose="02020603050405020304" pitchFamily="18" charset="0"/>
              <a:cs typeface="Times New Roman" panose="02020603050405020304" pitchFamily="18" charset="0"/>
            </a:endParaRPr>
          </a:p>
          <a:p>
            <a:pPr algn="just">
              <a:spcAft>
                <a:spcPts val="600"/>
              </a:spcAft>
            </a:pPr>
            <a:r>
              <a:rPr lang="fr-FR" sz="2400" b="1" dirty="0" smtClean="0">
                <a:latin typeface="Times New Roman" panose="02020603050405020304" pitchFamily="18" charset="0"/>
                <a:cs typeface="Times New Roman" panose="02020603050405020304" pitchFamily="18" charset="0"/>
              </a:rPr>
              <a:t>g.  Elaboration du rapport de l’auto-évaluation</a:t>
            </a:r>
          </a:p>
          <a:p>
            <a:pPr indent="539750" algn="just"/>
            <a:r>
              <a:rPr lang="fr-FR" sz="2400" dirty="0" smtClean="0">
                <a:latin typeface="Times New Roman" panose="02020603050405020304" pitchFamily="18" charset="0"/>
                <a:cs typeface="Times New Roman" panose="02020603050405020304" pitchFamily="18" charset="0"/>
              </a:rPr>
              <a:t>•	Rédaction du rapport</a:t>
            </a:r>
          </a:p>
          <a:p>
            <a:pPr marL="892175" indent="-352425" algn="just"/>
            <a:r>
              <a:rPr lang="fr-FR" sz="2400" dirty="0" smtClean="0">
                <a:latin typeface="Times New Roman" panose="02020603050405020304" pitchFamily="18" charset="0"/>
                <a:cs typeface="Times New Roman" panose="02020603050405020304" pitchFamily="18" charset="0"/>
              </a:rPr>
              <a:t>•	Lecture et approbation en comité du rapport avec les recommandations     d’amélioration   </a:t>
            </a:r>
          </a:p>
          <a:p>
            <a:pPr indent="539750" algn="just"/>
            <a:r>
              <a:rPr lang="fr-FR" sz="2400" dirty="0" smtClean="0">
                <a:latin typeface="Times New Roman" panose="02020603050405020304" pitchFamily="18" charset="0"/>
                <a:cs typeface="Times New Roman" panose="02020603050405020304" pitchFamily="18" charset="0"/>
              </a:rPr>
              <a:t>•	Remise du rapport aux personnes rencontrées et recueil de leurs remarques</a:t>
            </a:r>
          </a:p>
          <a:p>
            <a:pPr indent="539750" algn="just"/>
            <a:r>
              <a:rPr lang="fr-FR" sz="2400" dirty="0" smtClean="0">
                <a:latin typeface="Times New Roman" panose="02020603050405020304" pitchFamily="18" charset="0"/>
                <a:cs typeface="Times New Roman" panose="02020603050405020304" pitchFamily="18" charset="0"/>
              </a:rPr>
              <a:t>•	Remise de la version finale du rapport au Recteur.</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6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6322" y="490199"/>
            <a:ext cx="10855287" cy="4915448"/>
          </a:xfrm>
          <a:prstGeom prst="rect">
            <a:avLst/>
          </a:prstGeom>
        </p:spPr>
        <p:txBody>
          <a:bodyPr wrap="square">
            <a:spAutoFit/>
          </a:bodyPr>
          <a:lstStyle/>
          <a:p>
            <a:pPr marL="342900" lvl="0" indent="-342900" algn="just">
              <a:lnSpc>
                <a:spcPct val="107000"/>
              </a:lnSpc>
              <a:spcAft>
                <a:spcPts val="800"/>
              </a:spcAft>
              <a:buFont typeface="+mj-lt"/>
              <a:buAutoNum type="arabicPeriod"/>
            </a:pPr>
            <a:r>
              <a:rPr lang="fr-FR" sz="2800" b="1" dirty="0">
                <a:latin typeface="Times New Roman" panose="02020603050405020304" pitchFamily="18" charset="0"/>
                <a:ea typeface="Calibri" panose="020F0502020204030204" pitchFamily="34" charset="0"/>
                <a:cs typeface="Times New Roman" panose="02020603050405020304" pitchFamily="18" charset="0"/>
              </a:rPr>
              <a:t>Le comité d’auto-évaluation</a:t>
            </a:r>
            <a:endParaRPr lang="fr-FR"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a:latin typeface="Times New Roman" panose="02020603050405020304" pitchFamily="18" charset="0"/>
                <a:ea typeface="Calibri" panose="020F0502020204030204" pitchFamily="34" charset="0"/>
                <a:cs typeface="Times New Roman" panose="02020603050405020304" pitchFamily="18" charset="0"/>
              </a:rPr>
              <a:t>L’opération d’auto-évaluation sera menée par un comité ad hoc que l’institution crée à cet effet. Le président et les membres du comité sont nommés par décision du Recteur. </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R"/>
            </a:pPr>
            <a:r>
              <a:rPr lang="fr-FR" sz="2400" b="1" dirty="0">
                <a:latin typeface="Times New Roman" panose="02020603050405020304" pitchFamily="18" charset="0"/>
                <a:ea typeface="Calibri" panose="020F0502020204030204" pitchFamily="34" charset="0"/>
                <a:cs typeface="Times New Roman" panose="02020603050405020304" pitchFamily="18" charset="0"/>
              </a:rPr>
              <a:t>Composition du </a:t>
            </a:r>
            <a:r>
              <a:rPr lang="fr-FR" sz="2400" b="1" dirty="0" smtClean="0">
                <a:latin typeface="Times New Roman" panose="02020603050405020304" pitchFamily="18" charset="0"/>
                <a:ea typeface="Calibri" panose="020F0502020204030204" pitchFamily="34" charset="0"/>
                <a:cs typeface="Times New Roman" panose="02020603050405020304" pitchFamily="18" charset="0"/>
              </a:rPr>
              <a:t>comité</a:t>
            </a:r>
          </a:p>
          <a:p>
            <a:pPr algn="just">
              <a:lnSpc>
                <a:spcPct val="107000"/>
              </a:lnSpc>
              <a:spcAft>
                <a:spcPts val="800"/>
              </a:spcAft>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Le comité doit comprendre des représentants de l’ensemble des parties prenantes de l’établissement et des membres, voire tous les membres de la cellule assurance qualité (CAQ). Dans ce sens, il doit comprendre :</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marL="804863" lvl="0" indent="-352425"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des représentants de la haute direction </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marL="804863" lvl="0" indent="-352425"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des enseignants</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marL="804863" lvl="0" indent="-352425" algn="just">
              <a:lnSpc>
                <a:spcPct val="107000"/>
              </a:lnSpc>
              <a:spcAft>
                <a:spcPts val="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des administratifs</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marL="804863" lvl="0" indent="-352425" algn="just">
              <a:lnSpc>
                <a:spcPct val="107000"/>
              </a:lnSpc>
              <a:spcAft>
                <a:spcPts val="800"/>
              </a:spcAft>
              <a:buFont typeface="Symbol" panose="05050102010706020507" pitchFamily="18" charset="2"/>
              <a:buChar char=""/>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des étudiants</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239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0670" y="932346"/>
            <a:ext cx="10300771" cy="4755148"/>
          </a:xfrm>
          <a:prstGeom prst="rect">
            <a:avLst/>
          </a:prstGeom>
        </p:spPr>
        <p:txBody>
          <a:bodyPr wrap="square">
            <a:spAutoFit/>
          </a:bodyPr>
          <a:lstStyle/>
          <a:p>
            <a:pPr algn="just">
              <a:spcAft>
                <a:spcPts val="600"/>
              </a:spcAft>
            </a:pPr>
            <a:r>
              <a:rPr lang="fr-FR" sz="2400" b="1" dirty="0" smtClean="0">
                <a:latin typeface="Times New Roman" panose="02020603050405020304" pitchFamily="18" charset="0"/>
                <a:cs typeface="Times New Roman" panose="02020603050405020304" pitchFamily="18" charset="0"/>
              </a:rPr>
              <a:t>b)  Quelques traits des membres du comité</a:t>
            </a:r>
          </a:p>
          <a:p>
            <a:pPr marL="892175" indent="-263525" algn="just">
              <a:spcAft>
                <a:spcPts val="600"/>
              </a:spcAft>
            </a:pPr>
            <a:r>
              <a:rPr lang="fr-FR" sz="2400" dirty="0" smtClean="0">
                <a:latin typeface="Times New Roman" panose="02020603050405020304" pitchFamily="18" charset="0"/>
                <a:cs typeface="Times New Roman" panose="02020603050405020304" pitchFamily="18" charset="0"/>
              </a:rPr>
              <a:t>Les membres du comité sont choisis parmi ceux qui :</a:t>
            </a:r>
          </a:p>
          <a:p>
            <a:pPr marL="892175" indent="-263525" algn="just"/>
            <a:r>
              <a:rPr lang="fr-FR" sz="2400" dirty="0" smtClean="0">
                <a:latin typeface="Times New Roman" panose="02020603050405020304" pitchFamily="18" charset="0"/>
                <a:cs typeface="Times New Roman" panose="02020603050405020304" pitchFamily="18" charset="0"/>
              </a:rPr>
              <a:t>•	croient en l’assurance qualité,</a:t>
            </a:r>
          </a:p>
          <a:p>
            <a:pPr marL="892175" indent="-263525" algn="just"/>
            <a:r>
              <a:rPr lang="fr-FR" sz="2400" dirty="0" smtClean="0">
                <a:latin typeface="Times New Roman" panose="02020603050405020304" pitchFamily="18" charset="0"/>
                <a:cs typeface="Times New Roman" panose="02020603050405020304" pitchFamily="18" charset="0"/>
              </a:rPr>
              <a:t>•	connaissent bien l’institution,</a:t>
            </a:r>
          </a:p>
          <a:p>
            <a:pPr marL="892175" indent="-263525" algn="just"/>
            <a:r>
              <a:rPr lang="fr-FR" sz="2400" dirty="0" smtClean="0">
                <a:latin typeface="Times New Roman" panose="02020603050405020304" pitchFamily="18" charset="0"/>
                <a:cs typeface="Times New Roman" panose="02020603050405020304" pitchFamily="18" charset="0"/>
              </a:rPr>
              <a:t>•	sont prêts à donner de leur temps et consacrer des efforts pour réussir l’opération. </a:t>
            </a:r>
          </a:p>
          <a:p>
            <a:pPr algn="just"/>
            <a:endParaRPr lang="fr-FR" sz="2400" dirty="0" smtClean="0">
              <a:latin typeface="Times New Roman" panose="02020603050405020304" pitchFamily="18" charset="0"/>
              <a:cs typeface="Times New Roman" panose="02020603050405020304" pitchFamily="18" charset="0"/>
            </a:endParaRPr>
          </a:p>
          <a:p>
            <a:pPr algn="just">
              <a:spcAft>
                <a:spcPts val="600"/>
              </a:spcAft>
            </a:pPr>
            <a:r>
              <a:rPr lang="fr-FR" sz="2400" b="1" dirty="0" smtClean="0">
                <a:latin typeface="Times New Roman" panose="02020603050405020304" pitchFamily="18" charset="0"/>
                <a:cs typeface="Times New Roman" panose="02020603050405020304" pitchFamily="18" charset="0"/>
              </a:rPr>
              <a:t>c)  Le président du comité</a:t>
            </a:r>
          </a:p>
          <a:p>
            <a:pPr marL="452438" algn="just">
              <a:spcAft>
                <a:spcPts val="600"/>
              </a:spcAft>
            </a:pPr>
            <a:r>
              <a:rPr lang="fr-FR" sz="2400" dirty="0" smtClean="0">
                <a:latin typeface="Times New Roman" panose="02020603050405020304" pitchFamily="18" charset="0"/>
                <a:cs typeface="Times New Roman" panose="02020603050405020304" pitchFamily="18" charset="0"/>
              </a:rPr>
              <a:t>Additivement aux critères ci-dessus, le président du comité que le chef d’établissement désignera sera quelqu’un qui jouit de respect et de confiance au sein de l’institution et qui a des qualités certaines en matière de communication et de gestion de réunions.</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928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6434" y="767093"/>
            <a:ext cx="10201619" cy="5924699"/>
          </a:xfrm>
          <a:prstGeom prst="rect">
            <a:avLst/>
          </a:prstGeom>
        </p:spPr>
        <p:txBody>
          <a:bodyPr wrap="square">
            <a:spAutoFit/>
          </a:bodyPr>
          <a:lstStyle/>
          <a:p>
            <a:pPr algn="just">
              <a:spcAft>
                <a:spcPts val="1200"/>
              </a:spcAft>
            </a:pPr>
            <a:r>
              <a:rPr lang="fr-FR" sz="2800" b="1" dirty="0" smtClean="0">
                <a:latin typeface="Times New Roman" panose="02020603050405020304" pitchFamily="18" charset="0"/>
                <a:cs typeface="Times New Roman" panose="02020603050405020304" pitchFamily="18" charset="0"/>
              </a:rPr>
              <a:t>3.	Les tâches du comité</a:t>
            </a:r>
          </a:p>
          <a:p>
            <a:pPr algn="just">
              <a:spcAft>
                <a:spcPts val="600"/>
              </a:spcAft>
            </a:pPr>
            <a:r>
              <a:rPr lang="fr-FR" sz="2800" dirty="0" smtClean="0">
                <a:latin typeface="Times New Roman" panose="02020603050405020304" pitchFamily="18" charset="0"/>
                <a:cs typeface="Times New Roman" panose="02020603050405020304" pitchFamily="18" charset="0"/>
              </a:rPr>
              <a:t>Les membres du comité doivent avoir une bonne connaissance du référentiel : sa structuration, ses parties, ses objectifs, … Les membres de la cellule assurance qualité (CAQ) qui ont déjà un niveau de maitrise appréciable du RNAQES, aideront dans ce sens les autres membres du comité. Le comité aura à :</a:t>
            </a:r>
          </a:p>
          <a:p>
            <a:pPr marL="628650" algn="just"/>
            <a:r>
              <a:rPr lang="fr-FR" sz="2800" dirty="0" smtClean="0">
                <a:latin typeface="Times New Roman" panose="02020603050405020304" pitchFamily="18" charset="0"/>
                <a:cs typeface="Times New Roman" panose="02020603050405020304" pitchFamily="18" charset="0"/>
              </a:rPr>
              <a:t>•	Elaborer les questionnaires</a:t>
            </a:r>
          </a:p>
          <a:p>
            <a:pPr marL="628650" algn="just"/>
            <a:r>
              <a:rPr lang="fr-FR" sz="2800" dirty="0" smtClean="0">
                <a:latin typeface="Times New Roman" panose="02020603050405020304" pitchFamily="18" charset="0"/>
                <a:cs typeface="Times New Roman" panose="02020603050405020304" pitchFamily="18" charset="0"/>
              </a:rPr>
              <a:t>•	Planifier des rencontres avec les acteurs préalablement identifiés</a:t>
            </a:r>
          </a:p>
          <a:p>
            <a:pPr marL="628650" algn="just"/>
            <a:r>
              <a:rPr lang="fr-FR" sz="2800" dirty="0" smtClean="0">
                <a:latin typeface="Times New Roman" panose="02020603050405020304" pitchFamily="18" charset="0"/>
                <a:cs typeface="Times New Roman" panose="02020603050405020304" pitchFamily="18" charset="0"/>
              </a:rPr>
              <a:t>•	Effectuer des visites et des entretiens afin de recueillir les informations et les traiter</a:t>
            </a:r>
          </a:p>
          <a:p>
            <a:pPr marL="628650" algn="just"/>
            <a:r>
              <a:rPr lang="fr-FR" sz="2800" dirty="0" smtClean="0">
                <a:latin typeface="Times New Roman" panose="02020603050405020304" pitchFamily="18" charset="0"/>
                <a:cs typeface="Times New Roman" panose="02020603050405020304" pitchFamily="18" charset="0"/>
              </a:rPr>
              <a:t>•	Analyser les informations et données collectées et synthétiser les résultats</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992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7108" y="1316359"/>
            <a:ext cx="9705859" cy="4555093"/>
          </a:xfrm>
          <a:prstGeom prst="rect">
            <a:avLst/>
          </a:prstGeom>
        </p:spPr>
        <p:txBody>
          <a:bodyPr wrap="square">
            <a:spAutoFit/>
          </a:bodyPr>
          <a:lstStyle/>
          <a:p>
            <a:pPr algn="just">
              <a:spcAft>
                <a:spcPts val="1200"/>
              </a:spcAft>
            </a:pPr>
            <a:r>
              <a:rPr lang="fr-FR" sz="2800" b="1" dirty="0" smtClean="0">
                <a:latin typeface="Times New Roman" panose="02020603050405020304" pitchFamily="18" charset="0"/>
                <a:cs typeface="Times New Roman" panose="02020603050405020304" pitchFamily="18" charset="0"/>
              </a:rPr>
              <a:t>4.   Le périmètre de l’auto-évaluation (30% de l’établissement)</a:t>
            </a:r>
          </a:p>
          <a:p>
            <a:pPr algn="just">
              <a:lnSpc>
                <a:spcPct val="150000"/>
              </a:lnSpc>
            </a:pPr>
            <a:r>
              <a:rPr lang="fr-FR" sz="2800" dirty="0" smtClean="0">
                <a:latin typeface="Times New Roman" panose="02020603050405020304" pitchFamily="18" charset="0"/>
                <a:cs typeface="Times New Roman" panose="02020603050405020304" pitchFamily="18" charset="0"/>
              </a:rPr>
              <a:t>Pour cette auto-évaluation, nous aurons à considérer l’ensemble des domaines (formation, recherche, gouvernance, vie à l’université, relations avec l’environnement socio-économique, coopération internationale, infrastructures) du RNAQES de sorte à avoir une idée générale quant aux pratiques de l’établissement par rapport aux préconisations du RNAQES.</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745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8299" y="793214"/>
            <a:ext cx="10774496" cy="5478423"/>
          </a:xfrm>
          <a:prstGeom prst="rect">
            <a:avLst/>
          </a:prstGeom>
        </p:spPr>
        <p:txBody>
          <a:bodyPr wrap="square">
            <a:spAutoFit/>
          </a:bodyPr>
          <a:lstStyle/>
          <a:p>
            <a:pPr lvl="0" algn="just">
              <a:spcAft>
                <a:spcPts val="1200"/>
              </a:spcAft>
            </a:pPr>
            <a:r>
              <a:rPr lang="fr-FR" sz="2800" b="1" dirty="0" smtClean="0">
                <a:solidFill>
                  <a:prstClr val="black"/>
                </a:solidFill>
                <a:latin typeface="Times New Roman" panose="02020603050405020304" pitchFamily="18" charset="0"/>
                <a:cs typeface="Times New Roman" panose="02020603050405020304" pitchFamily="18" charset="0"/>
              </a:rPr>
              <a:t>5</a:t>
            </a:r>
            <a:r>
              <a:rPr lang="fr-FR" sz="2800" b="1" dirty="0">
                <a:solidFill>
                  <a:prstClr val="black"/>
                </a:solidFill>
                <a:latin typeface="Times New Roman" panose="02020603050405020304" pitchFamily="18" charset="0"/>
                <a:cs typeface="Times New Roman" panose="02020603050405020304" pitchFamily="18" charset="0"/>
              </a:rPr>
              <a:t>.   Une organisation en "domaines"</a:t>
            </a:r>
          </a:p>
          <a:p>
            <a:pPr lvl="0" algn="just"/>
            <a:r>
              <a:rPr lang="fr-FR" sz="2400" dirty="0">
                <a:solidFill>
                  <a:prstClr val="black"/>
                </a:solidFill>
                <a:latin typeface="Times New Roman" panose="02020603050405020304" pitchFamily="18" charset="0"/>
                <a:cs typeface="Times New Roman" panose="02020603050405020304" pitchFamily="18" charset="0"/>
              </a:rPr>
              <a:t>Une manière de répartir le travail pour : </a:t>
            </a:r>
          </a:p>
          <a:p>
            <a:pPr marL="715963" lvl="0" indent="-352425" algn="just">
              <a:buFont typeface="Arial" panose="020B0604020202020204" pitchFamily="34" charset="0"/>
              <a:buChar char="•"/>
            </a:pPr>
            <a:r>
              <a:rPr lang="fr-FR" sz="2400" dirty="0">
                <a:solidFill>
                  <a:prstClr val="black"/>
                </a:solidFill>
                <a:latin typeface="Times New Roman" panose="02020603050405020304" pitchFamily="18" charset="0"/>
                <a:cs typeface="Times New Roman" panose="02020603050405020304" pitchFamily="18" charset="0"/>
              </a:rPr>
              <a:t>d’une part, réduire la durée de l’opération </a:t>
            </a:r>
          </a:p>
          <a:p>
            <a:pPr marL="715963" lvl="0" indent="-352425" algn="just">
              <a:buFont typeface="Arial" panose="020B0604020202020204" pitchFamily="34" charset="0"/>
              <a:buChar char="•"/>
            </a:pPr>
            <a:r>
              <a:rPr lang="fr-FR" sz="2400" dirty="0">
                <a:solidFill>
                  <a:prstClr val="black"/>
                </a:solidFill>
                <a:latin typeface="Times New Roman" panose="02020603050405020304" pitchFamily="18" charset="0"/>
                <a:cs typeface="Times New Roman" panose="02020603050405020304" pitchFamily="18" charset="0"/>
              </a:rPr>
              <a:t>d’autre part, gagner en efficacité et pertinence des résultats serait de confier chacun des sept domaines du RNAQES à un groupe de membres du comité. On aura ainsi un sous-comité par domaine. </a:t>
            </a:r>
          </a:p>
          <a:p>
            <a:pPr marL="342900" lvl="0" indent="-342900" algn="just">
              <a:buFont typeface="Arial" panose="020B0604020202020204" pitchFamily="34" charset="0"/>
              <a:buChar char="•"/>
            </a:pPr>
            <a:endParaRPr lang="fr-FR" sz="2400" dirty="0">
              <a:solidFill>
                <a:prstClr val="black"/>
              </a:solidFill>
              <a:latin typeface="Times New Roman" panose="02020603050405020304" pitchFamily="18" charset="0"/>
              <a:cs typeface="Times New Roman" panose="02020603050405020304" pitchFamily="18" charset="0"/>
            </a:endParaRPr>
          </a:p>
          <a:p>
            <a:pPr lvl="0" algn="just"/>
            <a:r>
              <a:rPr lang="fr-FR" sz="2400" dirty="0">
                <a:solidFill>
                  <a:prstClr val="black"/>
                </a:solidFill>
                <a:latin typeface="Times New Roman" panose="02020603050405020304" pitchFamily="18" charset="0"/>
                <a:cs typeface="Times New Roman" panose="02020603050405020304" pitchFamily="18" charset="0"/>
              </a:rPr>
              <a:t>Chaque sous-comité sera placé sous la direction d’un "pilote de domaine" qui représentera le président du comité d’évaluation. </a:t>
            </a:r>
          </a:p>
          <a:p>
            <a:pPr lvl="0" algn="just"/>
            <a:r>
              <a:rPr lang="fr-FR" sz="2400" dirty="0">
                <a:solidFill>
                  <a:prstClr val="black"/>
                </a:solidFill>
                <a:latin typeface="Times New Roman" panose="02020603050405020304" pitchFamily="18" charset="0"/>
                <a:cs typeface="Times New Roman" panose="02020603050405020304" pitchFamily="18" charset="0"/>
              </a:rPr>
              <a:t>Le président du comité d’évaluation sera amené à travailler avec les sept (7) sous-comités de manière à :</a:t>
            </a:r>
          </a:p>
          <a:p>
            <a:pPr marL="342900" lvl="0" indent="285750" algn="just">
              <a:buFont typeface="Arial" panose="020B0604020202020204" pitchFamily="34" charset="0"/>
              <a:buChar char="•"/>
            </a:pPr>
            <a:r>
              <a:rPr lang="fr-FR" sz="2400" dirty="0">
                <a:solidFill>
                  <a:prstClr val="black"/>
                </a:solidFill>
                <a:latin typeface="Times New Roman" panose="02020603050405020304" pitchFamily="18" charset="0"/>
                <a:cs typeface="Times New Roman" panose="02020603050405020304" pitchFamily="18" charset="0"/>
              </a:rPr>
              <a:t>s’assurer de l’avancement général de l’opération </a:t>
            </a:r>
          </a:p>
          <a:p>
            <a:pPr marL="342900" lvl="0" indent="285750" algn="just">
              <a:buFont typeface="Arial" panose="020B0604020202020204" pitchFamily="34" charset="0"/>
              <a:buChar char="•"/>
            </a:pPr>
            <a:r>
              <a:rPr lang="fr-FR" sz="2400" dirty="0">
                <a:solidFill>
                  <a:prstClr val="black"/>
                </a:solidFill>
                <a:latin typeface="Times New Roman" panose="02020603050405020304" pitchFamily="18" charset="0"/>
                <a:cs typeface="Times New Roman" panose="02020603050405020304" pitchFamily="18" charset="0"/>
              </a:rPr>
              <a:t>veiller à l’homogénéisation du travail </a:t>
            </a:r>
          </a:p>
          <a:p>
            <a:pPr marL="342900" lvl="0" indent="285750" algn="just">
              <a:buFont typeface="Arial" panose="020B0604020202020204" pitchFamily="34" charset="0"/>
              <a:buChar char="•"/>
            </a:pPr>
            <a:r>
              <a:rPr lang="fr-FR" sz="2400" dirty="0">
                <a:solidFill>
                  <a:prstClr val="black"/>
                </a:solidFill>
                <a:latin typeface="Times New Roman" panose="02020603050405020304" pitchFamily="18" charset="0"/>
                <a:cs typeface="Times New Roman" panose="02020603050405020304" pitchFamily="18" charset="0"/>
              </a:rPr>
              <a:t>partager les bonnes pratiques relevées dans les différents sous-comités.</a:t>
            </a:r>
          </a:p>
        </p:txBody>
      </p:sp>
    </p:spTree>
    <p:extLst>
      <p:ext uri="{BB962C8B-B14F-4D97-AF65-F5344CB8AC3E}">
        <p14:creationId xmlns:p14="http://schemas.microsoft.com/office/powerpoint/2010/main" val="364447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8301" y="666363"/>
            <a:ext cx="10576192" cy="5355312"/>
          </a:xfrm>
          <a:prstGeom prst="rect">
            <a:avLst/>
          </a:prstGeom>
        </p:spPr>
        <p:txBody>
          <a:bodyPr wrap="square">
            <a:spAutoFit/>
          </a:bodyPr>
          <a:lstStyle/>
          <a:p>
            <a:pPr algn="just">
              <a:spcAft>
                <a:spcPts val="1200"/>
              </a:spcAft>
            </a:pPr>
            <a:r>
              <a:rPr lang="fr-FR" sz="2800" b="1" dirty="0" smtClean="0">
                <a:latin typeface="Times New Roman" panose="02020603050405020304" pitchFamily="18" charset="0"/>
                <a:cs typeface="Times New Roman" panose="02020603050405020304" pitchFamily="18" charset="0"/>
              </a:rPr>
              <a:t>6.   Le rapport d’auto-évaluation</a:t>
            </a:r>
          </a:p>
          <a:p>
            <a:pPr algn="just">
              <a:spcAft>
                <a:spcPts val="1200"/>
              </a:spcAft>
            </a:pPr>
            <a:r>
              <a:rPr lang="fr-FR" sz="2400" dirty="0" smtClean="0">
                <a:latin typeface="Times New Roman" panose="02020603050405020304" pitchFamily="18" charset="0"/>
                <a:cs typeface="Times New Roman" panose="02020603050405020304" pitchFamily="18" charset="0"/>
              </a:rPr>
              <a:t>La structure du rapport sera comparable à celle du référentiel, conformément au schéma d’organisation adopté. </a:t>
            </a:r>
          </a:p>
          <a:p>
            <a:pPr algn="just">
              <a:spcAft>
                <a:spcPts val="1200"/>
              </a:spcAft>
            </a:pPr>
            <a:r>
              <a:rPr lang="fr-FR" sz="2400" dirty="0" smtClean="0">
                <a:latin typeface="Times New Roman" panose="02020603050405020304" pitchFamily="18" charset="0"/>
                <a:cs typeface="Times New Roman" panose="02020603050405020304" pitchFamily="18" charset="0"/>
              </a:rPr>
              <a:t>La première partie du rapport devrait comporter une présentation de l’institution, une description du processus d’auto-évaluation et les résultats globaux. Il est important de souligner les problèmes rencontrés dans le déroulement de l’opération et de noter les suggestions pour son amélioration en vue des futures éditions.  </a:t>
            </a:r>
          </a:p>
          <a:p>
            <a:pPr algn="just">
              <a:spcAft>
                <a:spcPts val="1200"/>
              </a:spcAft>
            </a:pPr>
            <a:r>
              <a:rPr lang="fr-FR" sz="2400" dirty="0" smtClean="0">
                <a:latin typeface="Times New Roman" panose="02020603050405020304" pitchFamily="18" charset="0"/>
                <a:cs typeface="Times New Roman" panose="02020603050405020304" pitchFamily="18" charset="0"/>
              </a:rPr>
              <a:t>Ensuite, le rapport consacrera un chapitre à chacun des sept domaines du référentiel.</a:t>
            </a:r>
          </a:p>
          <a:p>
            <a:pPr algn="just">
              <a:spcAft>
                <a:spcPts val="1200"/>
              </a:spcAft>
            </a:pPr>
            <a:r>
              <a:rPr lang="fr-FR" sz="2400" dirty="0" smtClean="0">
                <a:latin typeface="Times New Roman" panose="02020603050405020304" pitchFamily="18" charset="0"/>
                <a:cs typeface="Times New Roman" panose="02020603050405020304" pitchFamily="18" charset="0"/>
              </a:rPr>
              <a:t>Chaque chapitre sera décliné en sous-chapitres renvoyant aux champs du RNAQES. </a:t>
            </a:r>
          </a:p>
          <a:p>
            <a:pPr algn="just">
              <a:spcAft>
                <a:spcPts val="1200"/>
              </a:spcAft>
            </a:pPr>
            <a:r>
              <a:rPr lang="fr-FR" sz="2400" dirty="0" smtClean="0">
                <a:latin typeface="Times New Roman" panose="02020603050405020304" pitchFamily="18" charset="0"/>
                <a:cs typeface="Times New Roman" panose="02020603050405020304" pitchFamily="18" charset="0"/>
              </a:rPr>
              <a:t>Le rapport d’auto-évaluation constitue le document de base aussi bien pour une évaluation externe que pour l’élaboration d’un plan d’amélioration, voire du projet d’établissement.</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669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819" y="1382471"/>
            <a:ext cx="10135519" cy="3262432"/>
          </a:xfrm>
          <a:prstGeom prst="rect">
            <a:avLst/>
          </a:prstGeom>
        </p:spPr>
        <p:txBody>
          <a:bodyPr wrap="square">
            <a:spAutoFit/>
          </a:bodyPr>
          <a:lstStyle/>
          <a:p>
            <a:pPr algn="just">
              <a:spcAft>
                <a:spcPts val="1200"/>
              </a:spcAft>
            </a:pPr>
            <a:r>
              <a:rPr lang="fr-FR" sz="2800" b="1" dirty="0" smtClean="0">
                <a:latin typeface="Times New Roman" panose="02020603050405020304" pitchFamily="18" charset="0"/>
                <a:cs typeface="Times New Roman" panose="02020603050405020304" pitchFamily="18" charset="0"/>
              </a:rPr>
              <a:t>7.   Planification de l’opération</a:t>
            </a:r>
          </a:p>
          <a:p>
            <a:pPr algn="just">
              <a:lnSpc>
                <a:spcPct val="150000"/>
              </a:lnSpc>
            </a:pPr>
            <a:r>
              <a:rPr lang="fr-FR" sz="2800" dirty="0" smtClean="0">
                <a:latin typeface="Times New Roman" panose="02020603050405020304" pitchFamily="18" charset="0"/>
                <a:cs typeface="Times New Roman" panose="02020603050405020304" pitchFamily="18" charset="0"/>
              </a:rPr>
              <a:t>Un planning d’exécution de l’opération d’auto-évaluation, s’étalant sur dix (10) semaines, est donné en annexe. Le cas considéré est celui d’une auto-évaluation institutionnelle partielles avec une organisation en domaines. Le processus est divisé en vingt (20) actions.</a:t>
            </a:r>
          </a:p>
        </p:txBody>
      </p:sp>
      <p:sp>
        <p:nvSpPr>
          <p:cNvPr id="3" name="Rectangle 2"/>
          <p:cNvSpPr/>
          <p:nvPr/>
        </p:nvSpPr>
        <p:spPr>
          <a:xfrm>
            <a:off x="6849070" y="5458899"/>
            <a:ext cx="1887055" cy="523220"/>
          </a:xfrm>
          <a:prstGeom prst="rect">
            <a:avLst/>
          </a:prstGeom>
        </p:spPr>
        <p:txBody>
          <a:bodyPr wrap="none">
            <a:spAutoFit/>
          </a:bodyPr>
          <a:lstStyle/>
          <a:p>
            <a:pPr lvl="0" algn="just"/>
            <a:r>
              <a:rPr lang="fr-FR" sz="2800" b="1" dirty="0">
                <a:solidFill>
                  <a:prstClr val="black"/>
                </a:solidFill>
                <a:latin typeface="Times New Roman" panose="02020603050405020304" pitchFamily="18" charset="0"/>
                <a:cs typeface="Times New Roman" panose="02020603050405020304" pitchFamily="18" charset="0"/>
              </a:rPr>
              <a:t>Le Recteur</a:t>
            </a:r>
          </a:p>
        </p:txBody>
      </p:sp>
    </p:spTree>
    <p:extLst>
      <p:ext uri="{BB962C8B-B14F-4D97-AF65-F5344CB8AC3E}">
        <p14:creationId xmlns:p14="http://schemas.microsoft.com/office/powerpoint/2010/main" val="120958028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585</Words>
  <Application>Microsoft Office PowerPoint</Application>
  <PresentationFormat>Grand écran</PresentationFormat>
  <Paragraphs>93</Paragraphs>
  <Slides>12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Arial Narrow</vt:lpstr>
      <vt:lpstr>Calibri</vt:lpstr>
      <vt:lpstr>Calibri Light</vt:lpstr>
      <vt:lpstr>Symbol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ZED</dc:creator>
  <cp:lastModifiedBy>ZED</cp:lastModifiedBy>
  <cp:revision>19</cp:revision>
  <dcterms:created xsi:type="dcterms:W3CDTF">2022-03-12T20:05:27Z</dcterms:created>
  <dcterms:modified xsi:type="dcterms:W3CDTF">2022-03-12T21:19:18Z</dcterms:modified>
</cp:coreProperties>
</file>